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66"/>
    <a:srgbClr val="0C31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58"/>
  </p:normalViewPr>
  <p:slideViewPr>
    <p:cSldViewPr snapToGrid="0" snapToObjects="1">
      <p:cViewPr varScale="1">
        <p:scale>
          <a:sx n="86" d="100"/>
          <a:sy n="86" d="100"/>
        </p:scale>
        <p:origin x="70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D3E32-1557-274F-9C4F-9559DE6C4485}" type="datetimeFigureOut">
              <a:rPr lang="fr-FR" smtClean="0"/>
              <a:pPr/>
              <a:t>05/04/2024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BACDE-FF9C-7D4F-9F97-FEC65CD3FBEA}" type="slidenum">
              <a:rPr lang="fr-FR" smtClean="0"/>
              <a:pPr/>
              <a:t>‹N°›</a:t>
            </a:fld>
            <a:endParaRPr lang="fr-FR" dirty="0"/>
          </a:p>
        </p:txBody>
      </p:sp>
    </p:spTree>
    <p:extLst>
      <p:ext uri="{BB962C8B-B14F-4D97-AF65-F5344CB8AC3E}">
        <p14:creationId xmlns:p14="http://schemas.microsoft.com/office/powerpoint/2010/main" val="300105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188825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7889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284506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36574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158597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66943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85996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305658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401615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10071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A041282-362F-3C41-B741-934F18097E1A}" type="datetimeFigureOut">
              <a:rPr lang="fr-FR" smtClean="0"/>
              <a:pPr/>
              <a:t>05/04/2024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41141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41282-362F-3C41-B741-934F18097E1A}" type="datetimeFigureOut">
              <a:rPr lang="fr-FR" smtClean="0"/>
              <a:pPr/>
              <a:t>05/04/2024</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B45E3-1663-1940-B2DA-5680101572F8}" type="slidenum">
              <a:rPr lang="fr-FR" smtClean="0"/>
              <a:pPr/>
              <a:t>‹N°›</a:t>
            </a:fld>
            <a:endParaRPr lang="fr-FR" dirty="0"/>
          </a:p>
        </p:txBody>
      </p:sp>
    </p:spTree>
    <p:extLst>
      <p:ext uri="{BB962C8B-B14F-4D97-AF65-F5344CB8AC3E}">
        <p14:creationId xmlns:p14="http://schemas.microsoft.com/office/powerpoint/2010/main" val="4187753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emf"/><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emf"/><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FB1979-D88E-5967-D750-CCADF633413D}"/>
              </a:ext>
            </a:extLst>
          </p:cNvPr>
          <p:cNvSpPr txBox="1"/>
          <p:nvPr/>
        </p:nvSpPr>
        <p:spPr>
          <a:xfrm>
            <a:off x="6288311" y="1275811"/>
            <a:ext cx="4767942" cy="1815882"/>
          </a:xfrm>
          <a:prstGeom prst="rect">
            <a:avLst/>
          </a:prstGeom>
          <a:noFill/>
        </p:spPr>
        <p:txBody>
          <a:bodyPr wrap="square" rtlCol="0">
            <a:spAutoFit/>
          </a:bodyPr>
          <a:lstStyle/>
          <a:p>
            <a:pPr algn="ctr"/>
            <a:r>
              <a:rPr lang="fr-FR" sz="1600" b="1" u="sng" dirty="0">
                <a:solidFill>
                  <a:schemeClr val="accent6">
                    <a:lumMod val="50000"/>
                  </a:schemeClr>
                </a:solidFill>
              </a:rPr>
              <a:t>ACCUEIL DE LOISIRS </a:t>
            </a:r>
            <a:r>
              <a:rPr lang="fr-FR" sz="1600" b="1" u="sng" dirty="0" smtClean="0">
                <a:solidFill>
                  <a:schemeClr val="accent6">
                    <a:lumMod val="50000"/>
                  </a:schemeClr>
                </a:solidFill>
              </a:rPr>
              <a:t>MATERNEL « LES ALBATROS »</a:t>
            </a:r>
            <a:r>
              <a:rPr lang="fr-FR" sz="1600" b="1" dirty="0"/>
              <a:t/>
            </a:r>
            <a:br>
              <a:rPr lang="fr-FR" sz="1600" b="1" dirty="0"/>
            </a:br>
            <a:endParaRPr lang="fr-FR" sz="1600" b="1" dirty="0" smtClean="0"/>
          </a:p>
          <a:p>
            <a:pPr algn="ctr"/>
            <a:r>
              <a:rPr lang="fr-FR" sz="1600" dirty="0" smtClean="0"/>
              <a:t>84 rue de Gravigny</a:t>
            </a:r>
            <a:endParaRPr lang="fr-FR" sz="1600" dirty="0"/>
          </a:p>
          <a:p>
            <a:pPr algn="ctr"/>
            <a:r>
              <a:rPr lang="fr-FR" sz="1600" dirty="0"/>
              <a:t>91380 Chilly-Mazarin</a:t>
            </a:r>
            <a:br>
              <a:rPr lang="fr-FR" sz="1600" dirty="0"/>
            </a:br>
            <a:r>
              <a:rPr lang="fr-FR" sz="1600" u="sng" dirty="0"/>
              <a:t>Tél. </a:t>
            </a:r>
            <a:r>
              <a:rPr lang="fr-FR" sz="1600" dirty="0"/>
              <a:t>: </a:t>
            </a:r>
            <a:r>
              <a:rPr lang="fr-FR" sz="1600" dirty="0" smtClean="0"/>
              <a:t>01.69.09.24.81</a:t>
            </a:r>
          </a:p>
          <a:p>
            <a:pPr algn="ctr"/>
            <a:endParaRPr lang="fr-FR" sz="1600" dirty="0"/>
          </a:p>
          <a:p>
            <a:pPr algn="ctr"/>
            <a:r>
              <a:rPr lang="fr-FR" sz="1400" i="1" dirty="0" smtClean="0"/>
              <a:t>les.albatros@ville-chilly-mazarin.fr</a:t>
            </a:r>
            <a:r>
              <a:rPr lang="fr-FR" sz="1600" dirty="0" smtClean="0"/>
              <a:t> </a:t>
            </a:r>
            <a:endParaRPr lang="fr-FR" sz="1600" dirty="0"/>
          </a:p>
        </p:txBody>
      </p:sp>
      <p:sp>
        <p:nvSpPr>
          <p:cNvPr id="7" name="ZoneTexte 6">
            <a:extLst>
              <a:ext uri="{FF2B5EF4-FFF2-40B4-BE49-F238E27FC236}">
                <a16:creationId xmlns:a16="http://schemas.microsoft.com/office/drawing/2014/main" id="{9A02B8C1-4142-D94A-FB69-436E07B671C7}"/>
              </a:ext>
            </a:extLst>
          </p:cNvPr>
          <p:cNvSpPr txBox="1"/>
          <p:nvPr/>
        </p:nvSpPr>
        <p:spPr>
          <a:xfrm>
            <a:off x="284262" y="4834932"/>
            <a:ext cx="4775860" cy="1154162"/>
          </a:xfrm>
          <a:prstGeom prst="rect">
            <a:avLst/>
          </a:prstGeom>
          <a:noFill/>
        </p:spPr>
        <p:txBody>
          <a:bodyPr wrap="square" rtlCol="0">
            <a:spAutoFit/>
          </a:bodyPr>
          <a:lstStyle/>
          <a:p>
            <a:pPr algn="ctr"/>
            <a:endParaRPr lang="fr-FR" sz="1200" dirty="0"/>
          </a:p>
          <a:p>
            <a:pPr algn="ctr"/>
            <a:r>
              <a:rPr lang="fr-FR" sz="1600" b="1" u="sng" dirty="0"/>
              <a:t>Vigilance attentat renforcée</a:t>
            </a:r>
            <a:r>
              <a:rPr lang="fr-FR" sz="1600" b="1" dirty="0"/>
              <a:t> </a:t>
            </a:r>
            <a:r>
              <a:rPr lang="fr-FR" sz="1200" b="1" dirty="0"/>
              <a:t>:</a:t>
            </a:r>
            <a:r>
              <a:rPr lang="fr-FR" sz="1200" dirty="0"/>
              <a:t> </a:t>
            </a:r>
            <a:r>
              <a:rPr lang="fr-FR" sz="1600" b="1" dirty="0"/>
              <a:t>Les parents ne sont pas </a:t>
            </a:r>
            <a:r>
              <a:rPr lang="fr-FR" sz="1600" b="1" dirty="0" smtClean="0"/>
              <a:t>autorisés </a:t>
            </a:r>
            <a:r>
              <a:rPr lang="fr-FR" sz="1600" b="1" dirty="0"/>
              <a:t>à entrer dans l’établissement. Vous pouvez entrer dans la cour jusqu’à la porte </a:t>
            </a:r>
            <a:r>
              <a:rPr lang="fr-FR" sz="1600" b="1" dirty="0" smtClean="0"/>
              <a:t>d’entrée. </a:t>
            </a:r>
            <a:endParaRPr lang="fr-FR" sz="1200" b="1" dirty="0"/>
          </a:p>
          <a:p>
            <a:endParaRPr lang="fr-FR" sz="900" dirty="0"/>
          </a:p>
        </p:txBody>
      </p:sp>
      <p:sp>
        <p:nvSpPr>
          <p:cNvPr id="8" name="ZoneTexte 7">
            <a:extLst>
              <a:ext uri="{FF2B5EF4-FFF2-40B4-BE49-F238E27FC236}">
                <a16:creationId xmlns:a16="http://schemas.microsoft.com/office/drawing/2014/main" id="{596956B8-4848-CE3B-FCCB-C43D64373192}"/>
              </a:ext>
            </a:extLst>
          </p:cNvPr>
          <p:cNvSpPr txBox="1"/>
          <p:nvPr/>
        </p:nvSpPr>
        <p:spPr>
          <a:xfrm>
            <a:off x="2028217" y="409211"/>
            <a:ext cx="7546626" cy="646331"/>
          </a:xfrm>
          <a:prstGeom prst="rect">
            <a:avLst/>
          </a:prstGeom>
          <a:noFill/>
        </p:spPr>
        <p:txBody>
          <a:bodyPr wrap="square" rtlCol="0">
            <a:spAutoFit/>
          </a:bodyPr>
          <a:lstStyle/>
          <a:p>
            <a:pPr algn="ctr"/>
            <a:r>
              <a:rPr lang="fr-FR" sz="3600" b="1" dirty="0" smtClean="0">
                <a:latin typeface="Meedori Sans" pitchFamily="2" charset="0"/>
              </a:rPr>
              <a:t>Vacances avril de 2024</a:t>
            </a:r>
            <a:endParaRPr lang="fr-FR" sz="3600" b="1" dirty="0">
              <a:latin typeface="Meedori Sans" pitchFamily="2" charset="0"/>
            </a:endParaRPr>
          </a:p>
        </p:txBody>
      </p:sp>
      <p:sp>
        <p:nvSpPr>
          <p:cNvPr id="9" name="ZoneTexte 8">
            <a:extLst>
              <a:ext uri="{FF2B5EF4-FFF2-40B4-BE49-F238E27FC236}">
                <a16:creationId xmlns:a16="http://schemas.microsoft.com/office/drawing/2014/main" id="{B2AE5B47-06EB-2257-6BC2-74993CA0DF4A}"/>
              </a:ext>
            </a:extLst>
          </p:cNvPr>
          <p:cNvSpPr txBox="1"/>
          <p:nvPr/>
        </p:nvSpPr>
        <p:spPr>
          <a:xfrm>
            <a:off x="5404461" y="3068469"/>
            <a:ext cx="5216979" cy="3701013"/>
          </a:xfrm>
          <a:prstGeom prst="rect">
            <a:avLst/>
          </a:prstGeom>
          <a:noFill/>
        </p:spPr>
        <p:txBody>
          <a:bodyPr wrap="square" rtlCol="0">
            <a:spAutoFit/>
          </a:bodyPr>
          <a:lstStyle/>
          <a:p>
            <a:r>
              <a:rPr lang="fr-FR" sz="1600" b="1" u="sng" dirty="0">
                <a:solidFill>
                  <a:schemeClr val="accent6">
                    <a:lumMod val="50000"/>
                  </a:schemeClr>
                </a:solidFill>
              </a:rPr>
              <a:t>Ouverture : </a:t>
            </a:r>
            <a:endParaRPr lang="fr-FR" sz="1600" b="1" u="sng" dirty="0" smtClean="0">
              <a:solidFill>
                <a:schemeClr val="accent6">
                  <a:lumMod val="50000"/>
                </a:schemeClr>
              </a:solidFill>
            </a:endParaRPr>
          </a:p>
          <a:p>
            <a:endParaRPr lang="fr-FR" sz="1600" b="1" u="sng" dirty="0">
              <a:solidFill>
                <a:schemeClr val="accent6">
                  <a:lumMod val="50000"/>
                </a:schemeClr>
              </a:solidFill>
            </a:endParaRPr>
          </a:p>
          <a:p>
            <a:r>
              <a:rPr lang="fr-FR" sz="1600" b="1" u="sng" dirty="0"/>
              <a:t>Journée</a:t>
            </a:r>
            <a:r>
              <a:rPr lang="fr-FR" sz="1600" b="1" dirty="0"/>
              <a:t> :</a:t>
            </a:r>
            <a:r>
              <a:rPr lang="fr-FR" sz="1600" dirty="0"/>
              <a:t> de 7h30 à </a:t>
            </a:r>
            <a:r>
              <a:rPr lang="fr-FR" sz="1600" dirty="0" smtClean="0"/>
              <a:t>19h00.</a:t>
            </a:r>
            <a:r>
              <a:rPr lang="fr-FR" sz="1600" dirty="0"/>
              <a:t/>
            </a:r>
            <a:br>
              <a:rPr lang="fr-FR" sz="1600" dirty="0"/>
            </a:br>
            <a:r>
              <a:rPr lang="fr-FR" sz="1600" dirty="0"/>
              <a:t>(Arrivée entre 7h30 et </a:t>
            </a:r>
            <a:r>
              <a:rPr lang="fr-FR" sz="1600" dirty="0" smtClean="0"/>
              <a:t>9h00 </a:t>
            </a:r>
            <a:r>
              <a:rPr lang="fr-FR" sz="1600" dirty="0"/>
              <a:t>/ Départ de 16h30 h à </a:t>
            </a:r>
            <a:r>
              <a:rPr lang="fr-FR" sz="1600" dirty="0" smtClean="0"/>
              <a:t>19h00) </a:t>
            </a:r>
            <a:endParaRPr lang="fr-FR" sz="1600" dirty="0"/>
          </a:p>
          <a:p>
            <a:endParaRPr lang="fr-FR" sz="1600" b="1" dirty="0" smtClean="0"/>
          </a:p>
          <a:p>
            <a:r>
              <a:rPr lang="fr-FR" sz="1600" b="1" u="sng" dirty="0" smtClean="0"/>
              <a:t>Demi-journée</a:t>
            </a:r>
            <a:r>
              <a:rPr lang="fr-FR" sz="1600" b="1" dirty="0" smtClean="0"/>
              <a:t> </a:t>
            </a:r>
            <a:r>
              <a:rPr lang="fr-FR" sz="1600" b="1" dirty="0"/>
              <a:t>:</a:t>
            </a:r>
            <a:r>
              <a:rPr lang="fr-FR" sz="1600" dirty="0"/>
              <a:t/>
            </a:r>
            <a:br>
              <a:rPr lang="fr-FR" sz="1600" dirty="0"/>
            </a:br>
            <a:r>
              <a:rPr lang="fr-FR" sz="1600" dirty="0" smtClean="0"/>
              <a:t>◦ </a:t>
            </a:r>
            <a:r>
              <a:rPr lang="fr-FR" sz="1600" u="sng" dirty="0" smtClean="0"/>
              <a:t>Le matin</a:t>
            </a:r>
            <a:r>
              <a:rPr lang="fr-FR" sz="1600" dirty="0" smtClean="0"/>
              <a:t> : </a:t>
            </a:r>
            <a:r>
              <a:rPr lang="fr-FR" sz="1600" dirty="0"/>
              <a:t>de 7h30 à 13h30 </a:t>
            </a:r>
          </a:p>
          <a:p>
            <a:r>
              <a:rPr lang="fr-FR" sz="1600" dirty="0" smtClean="0"/>
              <a:t>  (</a:t>
            </a:r>
            <a:r>
              <a:rPr lang="fr-FR" sz="1600" dirty="0"/>
              <a:t>Accueil entre 7h30 et </a:t>
            </a:r>
            <a:r>
              <a:rPr lang="fr-FR" sz="1600" dirty="0" smtClean="0"/>
              <a:t>9h00, </a:t>
            </a:r>
            <a:r>
              <a:rPr lang="fr-FR" sz="1600" dirty="0"/>
              <a:t>départ de </a:t>
            </a:r>
            <a:r>
              <a:rPr lang="fr-FR" sz="1600" dirty="0" smtClean="0"/>
              <a:t>13h00 </a:t>
            </a:r>
            <a:r>
              <a:rPr lang="fr-FR" sz="1600" dirty="0"/>
              <a:t>à 13h30) </a:t>
            </a:r>
          </a:p>
          <a:p>
            <a:r>
              <a:rPr lang="fr-FR" sz="1600" dirty="0"/>
              <a:t>◦ </a:t>
            </a:r>
            <a:r>
              <a:rPr lang="fr-FR" sz="1600" u="sng" dirty="0" smtClean="0"/>
              <a:t>L’après-midi </a:t>
            </a:r>
            <a:r>
              <a:rPr lang="fr-FR" sz="1600" dirty="0" smtClean="0"/>
              <a:t>: </a:t>
            </a:r>
            <a:r>
              <a:rPr lang="fr-FR" sz="1600" dirty="0"/>
              <a:t>de 13h00 à </a:t>
            </a:r>
            <a:r>
              <a:rPr lang="fr-FR" sz="1600" dirty="0" smtClean="0"/>
              <a:t>13h30</a:t>
            </a:r>
          </a:p>
          <a:p>
            <a:r>
              <a:rPr lang="fr-FR" sz="1600" dirty="0"/>
              <a:t/>
            </a:r>
            <a:br>
              <a:rPr lang="fr-FR" sz="1600" dirty="0"/>
            </a:br>
            <a:r>
              <a:rPr lang="fr-FR" sz="1600" dirty="0"/>
              <a:t>(Accueil entre 13h00 et 13h30, départ de 16h30 à </a:t>
            </a:r>
            <a:r>
              <a:rPr lang="fr-FR" sz="1600" dirty="0" smtClean="0"/>
              <a:t>19h00) </a:t>
            </a:r>
            <a:endParaRPr lang="fr-FR" sz="1600" dirty="0"/>
          </a:p>
          <a:p>
            <a:endParaRPr lang="fr-FR" sz="1600" i="1" dirty="0" smtClean="0"/>
          </a:p>
          <a:p>
            <a:pPr algn="ctr"/>
            <a:r>
              <a:rPr lang="fr-FR" sz="1600" i="1" dirty="0" smtClean="0"/>
              <a:t>Les </a:t>
            </a:r>
            <a:r>
              <a:rPr lang="fr-FR" sz="1600" i="1" dirty="0"/>
              <a:t>programmes des accueils de loisirs sont disponibles toute l’année sur le site de la ville. </a:t>
            </a:r>
            <a:endParaRPr lang="fr-FR" sz="1600" dirty="0"/>
          </a:p>
          <a:p>
            <a:endParaRPr lang="fr-FR" sz="1050" dirty="0"/>
          </a:p>
        </p:txBody>
      </p:sp>
      <p:pic>
        <p:nvPicPr>
          <p:cNvPr id="11" name="Image 10">
            <a:extLst>
              <a:ext uri="{FF2B5EF4-FFF2-40B4-BE49-F238E27FC236}">
                <a16:creationId xmlns:a16="http://schemas.microsoft.com/office/drawing/2014/main" id="{6E79554C-AFDF-8C19-B808-39A846830030}"/>
              </a:ext>
            </a:extLst>
          </p:cNvPr>
          <p:cNvPicPr>
            <a:picLocks noChangeAspect="1"/>
          </p:cNvPicPr>
          <p:nvPr/>
        </p:nvPicPr>
        <p:blipFill>
          <a:blip r:embed="rId2"/>
          <a:stretch>
            <a:fillRect/>
          </a:stretch>
        </p:blipFill>
        <p:spPr>
          <a:xfrm>
            <a:off x="10535512" y="5354072"/>
            <a:ext cx="1707931" cy="1517783"/>
          </a:xfrm>
          <a:prstGeom prst="rect">
            <a:avLst/>
          </a:prstGeom>
        </p:spPr>
      </p:pic>
      <p:sp>
        <p:nvSpPr>
          <p:cNvPr id="10" name="ZoneTexte 9">
            <a:extLst>
              <a:ext uri="{FF2B5EF4-FFF2-40B4-BE49-F238E27FC236}">
                <a16:creationId xmlns:a16="http://schemas.microsoft.com/office/drawing/2014/main" id="{2AAD4BB8-A272-2ABC-3981-029D92370DB7}"/>
              </a:ext>
            </a:extLst>
          </p:cNvPr>
          <p:cNvSpPr txBox="1"/>
          <p:nvPr/>
        </p:nvSpPr>
        <p:spPr>
          <a:xfrm>
            <a:off x="49487" y="1157915"/>
            <a:ext cx="5354974" cy="3293209"/>
          </a:xfrm>
          <a:prstGeom prst="rect">
            <a:avLst/>
          </a:prstGeom>
          <a:noFill/>
        </p:spPr>
        <p:txBody>
          <a:bodyPr wrap="square" rtlCol="0">
            <a:spAutoFit/>
          </a:bodyPr>
          <a:lstStyle/>
          <a:p>
            <a:pPr algn="ctr"/>
            <a:r>
              <a:rPr lang="fr-FR" sz="1600" b="1" u="sng" dirty="0" smtClean="0">
                <a:solidFill>
                  <a:schemeClr val="accent6">
                    <a:lumMod val="50000"/>
                  </a:schemeClr>
                </a:solidFill>
              </a:rPr>
              <a:t>Petit mot de l’équipe</a:t>
            </a:r>
          </a:p>
          <a:p>
            <a:pPr algn="ctr"/>
            <a:endParaRPr lang="fr-FR" sz="1600" b="1" u="sng" dirty="0">
              <a:solidFill>
                <a:schemeClr val="accent6">
                  <a:lumMod val="50000"/>
                </a:schemeClr>
              </a:solidFill>
            </a:endParaRPr>
          </a:p>
          <a:p>
            <a:pPr algn="ctr"/>
            <a:r>
              <a:rPr lang="fr-FR" sz="1600" dirty="0" smtClean="0">
                <a:solidFill>
                  <a:schemeClr val="accent6">
                    <a:lumMod val="50000"/>
                  </a:schemeClr>
                </a:solidFill>
              </a:rPr>
              <a:t>Bienvenue aux Albatros, pour ces vacances d’Avril, les enfants vont découvrir le Japon et ses traditions : Carpe Koï, entraînement de samouraï, éventail, calligraphie et jeux en tout genre.</a:t>
            </a:r>
          </a:p>
          <a:p>
            <a:pPr algn="ctr"/>
            <a:endParaRPr lang="fr-FR" sz="1600" dirty="0">
              <a:solidFill>
                <a:schemeClr val="accent6">
                  <a:lumMod val="50000"/>
                </a:schemeClr>
              </a:solidFill>
            </a:endParaRPr>
          </a:p>
          <a:p>
            <a:pPr algn="ctr"/>
            <a:r>
              <a:rPr lang="fr-FR" sz="1600" dirty="0" smtClean="0">
                <a:solidFill>
                  <a:schemeClr val="accent6">
                    <a:lumMod val="50000"/>
                  </a:schemeClr>
                </a:solidFill>
              </a:rPr>
              <a:t>Alors viens t’amuser et en connaître un peu plus sur le Japon.</a:t>
            </a:r>
          </a:p>
          <a:p>
            <a:pPr algn="ctr"/>
            <a:endParaRPr lang="fr-FR" sz="1600" dirty="0">
              <a:solidFill>
                <a:schemeClr val="accent6">
                  <a:lumMod val="50000"/>
                </a:schemeClr>
              </a:solidFill>
            </a:endParaRPr>
          </a:p>
          <a:p>
            <a:r>
              <a:rPr lang="fr-FR" sz="1600" u="sng" dirty="0" smtClean="0">
                <a:solidFill>
                  <a:schemeClr val="accent6">
                    <a:lumMod val="50000"/>
                  </a:schemeClr>
                </a:solidFill>
              </a:rPr>
              <a:t>Équipe 1</a:t>
            </a:r>
            <a:r>
              <a:rPr lang="fr-FR" sz="1600" u="sng" baseline="30000" dirty="0" smtClean="0">
                <a:solidFill>
                  <a:schemeClr val="accent6">
                    <a:lumMod val="50000"/>
                  </a:schemeClr>
                </a:solidFill>
              </a:rPr>
              <a:t>ère</a:t>
            </a:r>
            <a:r>
              <a:rPr lang="fr-FR" sz="1600" u="sng" dirty="0" smtClean="0">
                <a:solidFill>
                  <a:schemeClr val="accent6">
                    <a:lumMod val="50000"/>
                  </a:schemeClr>
                </a:solidFill>
              </a:rPr>
              <a:t> semaine </a:t>
            </a:r>
            <a:r>
              <a:rPr lang="fr-FR" sz="1600" dirty="0" smtClean="0">
                <a:solidFill>
                  <a:schemeClr val="accent6">
                    <a:lumMod val="50000"/>
                  </a:schemeClr>
                </a:solidFill>
              </a:rPr>
              <a:t>: Violette, </a:t>
            </a:r>
            <a:r>
              <a:rPr lang="fr-FR" sz="1600" dirty="0">
                <a:solidFill>
                  <a:schemeClr val="accent6">
                    <a:lumMod val="50000"/>
                  </a:schemeClr>
                </a:solidFill>
              </a:rPr>
              <a:t>C</a:t>
            </a:r>
            <a:r>
              <a:rPr lang="fr-FR" sz="1600" dirty="0" smtClean="0">
                <a:solidFill>
                  <a:schemeClr val="accent6">
                    <a:lumMod val="50000"/>
                  </a:schemeClr>
                </a:solidFill>
              </a:rPr>
              <a:t>harles, Saïd, Axel, Ferroudja et Chloé.</a:t>
            </a:r>
          </a:p>
          <a:p>
            <a:r>
              <a:rPr lang="fr-FR" sz="1600" u="sng" dirty="0" smtClean="0">
                <a:solidFill>
                  <a:schemeClr val="accent6">
                    <a:lumMod val="50000"/>
                  </a:schemeClr>
                </a:solidFill>
              </a:rPr>
              <a:t>Équipe 2</a:t>
            </a:r>
            <a:r>
              <a:rPr lang="fr-FR" sz="1600" u="sng" baseline="30000" dirty="0" smtClean="0">
                <a:solidFill>
                  <a:schemeClr val="accent6">
                    <a:lumMod val="50000"/>
                  </a:schemeClr>
                </a:solidFill>
              </a:rPr>
              <a:t>ème</a:t>
            </a:r>
            <a:r>
              <a:rPr lang="fr-FR" sz="1600" u="sng" dirty="0" smtClean="0">
                <a:solidFill>
                  <a:schemeClr val="accent6">
                    <a:lumMod val="50000"/>
                  </a:schemeClr>
                </a:solidFill>
              </a:rPr>
              <a:t> semaine </a:t>
            </a:r>
            <a:r>
              <a:rPr lang="fr-FR" sz="1600" dirty="0" smtClean="0">
                <a:solidFill>
                  <a:schemeClr val="accent6">
                    <a:lumMod val="50000"/>
                  </a:schemeClr>
                </a:solidFill>
              </a:rPr>
              <a:t>: Tibisay, Cécile, Alexandra, Saïd et Chloé</a:t>
            </a:r>
          </a:p>
          <a:p>
            <a:pPr algn="ctr"/>
            <a:endParaRPr lang="fr-FR" sz="1600" b="1" u="sng" dirty="0" smtClean="0">
              <a:solidFill>
                <a:schemeClr val="accent6">
                  <a:lumMod val="50000"/>
                </a:schemeClr>
              </a:solidFill>
            </a:endParaRPr>
          </a:p>
        </p:txBody>
      </p:sp>
      <p:pic>
        <p:nvPicPr>
          <p:cNvPr id="12" name="Imag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6050" y="1581269"/>
            <a:ext cx="1707039" cy="1384827"/>
          </a:xfrm>
          <a:prstGeom prst="rect">
            <a:avLst/>
          </a:prstGeom>
        </p:spPr>
      </p:pic>
      <p:pic>
        <p:nvPicPr>
          <p:cNvPr id="13" name="Image 1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476" t="8661" r="26775" b="8661"/>
          <a:stretch/>
        </p:blipFill>
        <p:spPr>
          <a:xfrm>
            <a:off x="2028217" y="5786860"/>
            <a:ext cx="965967" cy="982622"/>
          </a:xfrm>
          <a:prstGeom prst="rect">
            <a:avLst/>
          </a:prstGeom>
        </p:spPr>
      </p:pic>
    </p:spTree>
    <p:extLst>
      <p:ext uri="{BB962C8B-B14F-4D97-AF65-F5344CB8AC3E}">
        <p14:creationId xmlns:p14="http://schemas.microsoft.com/office/powerpoint/2010/main" val="272934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2672" cy="6868023"/>
          </a:xfrm>
          <a:prstGeom prst="rect">
            <a:avLst/>
          </a:prstGeom>
        </p:spPr>
      </p:pic>
      <p:graphicFrame>
        <p:nvGraphicFramePr>
          <p:cNvPr id="5" name="Tableau 5">
            <a:extLst>
              <a:ext uri="{FF2B5EF4-FFF2-40B4-BE49-F238E27FC236}">
                <a16:creationId xmlns:a16="http://schemas.microsoft.com/office/drawing/2014/main" id="{E1520542-AE8D-BBBE-8584-0763F6BDEE5D}"/>
              </a:ext>
            </a:extLst>
          </p:cNvPr>
          <p:cNvGraphicFramePr>
            <a:graphicFrameLocks noGrp="1"/>
          </p:cNvGraphicFramePr>
          <p:nvPr>
            <p:extLst>
              <p:ext uri="{D42A27DB-BD31-4B8C-83A1-F6EECF244321}">
                <p14:modId xmlns:p14="http://schemas.microsoft.com/office/powerpoint/2010/main" val="2908708998"/>
              </p:ext>
            </p:extLst>
          </p:nvPr>
        </p:nvGraphicFramePr>
        <p:xfrm>
          <a:off x="989349" y="1689007"/>
          <a:ext cx="9698640" cy="3224775"/>
        </p:xfrm>
        <a:graphic>
          <a:graphicData uri="http://schemas.openxmlformats.org/drawingml/2006/table">
            <a:tbl>
              <a:tblPr firstRow="1" bandRow="1">
                <a:tableStyleId>{8A107856-5554-42FB-B03E-39F5DBC370BA}</a:tableStyleId>
              </a:tblPr>
              <a:tblGrid>
                <a:gridCol w="1939728">
                  <a:extLst>
                    <a:ext uri="{9D8B030D-6E8A-4147-A177-3AD203B41FA5}">
                      <a16:colId xmlns:a16="http://schemas.microsoft.com/office/drawing/2014/main" val="4100751279"/>
                    </a:ext>
                  </a:extLst>
                </a:gridCol>
                <a:gridCol w="1939728">
                  <a:extLst>
                    <a:ext uri="{9D8B030D-6E8A-4147-A177-3AD203B41FA5}">
                      <a16:colId xmlns:a16="http://schemas.microsoft.com/office/drawing/2014/main" val="1462549137"/>
                    </a:ext>
                  </a:extLst>
                </a:gridCol>
                <a:gridCol w="1939728">
                  <a:extLst>
                    <a:ext uri="{9D8B030D-6E8A-4147-A177-3AD203B41FA5}">
                      <a16:colId xmlns:a16="http://schemas.microsoft.com/office/drawing/2014/main" val="1353463398"/>
                    </a:ext>
                  </a:extLst>
                </a:gridCol>
                <a:gridCol w="1939728">
                  <a:extLst>
                    <a:ext uri="{9D8B030D-6E8A-4147-A177-3AD203B41FA5}">
                      <a16:colId xmlns:a16="http://schemas.microsoft.com/office/drawing/2014/main" val="2058795581"/>
                    </a:ext>
                  </a:extLst>
                </a:gridCol>
                <a:gridCol w="1939728">
                  <a:extLst>
                    <a:ext uri="{9D8B030D-6E8A-4147-A177-3AD203B41FA5}">
                      <a16:colId xmlns:a16="http://schemas.microsoft.com/office/drawing/2014/main" val="2592697195"/>
                    </a:ext>
                  </a:extLst>
                </a:gridCol>
              </a:tblGrid>
              <a:tr h="1013343">
                <a:tc>
                  <a:txBody>
                    <a:bodyPr/>
                    <a:lstStyle/>
                    <a:p>
                      <a:pPr algn="ctr">
                        <a:lnSpc>
                          <a:spcPct val="150000"/>
                        </a:lnSpc>
                      </a:pPr>
                      <a:r>
                        <a:rPr lang="fr-FR" sz="1600" dirty="0" smtClean="0"/>
                        <a:t>Lundi 8 avril</a:t>
                      </a:r>
                    </a:p>
                    <a:p>
                      <a:pPr algn="ctr">
                        <a:lnSpc>
                          <a:spcPct val="100000"/>
                        </a:lnSpc>
                      </a:pPr>
                      <a:r>
                        <a:rPr lang="fr-FR" sz="1100" b="1" i="1" u="none" strike="noStrike" kern="1200" dirty="0" smtClean="0">
                          <a:solidFill>
                            <a:schemeClr val="dk1"/>
                          </a:solidFill>
                          <a:effectLst/>
                          <a:latin typeface="+mn-lt"/>
                          <a:ea typeface="+mn-ea"/>
                          <a:cs typeface="+mn-cs"/>
                        </a:rPr>
                        <a:t>Pour acquérir toutes les connaissances du samouraï  il faut de l'entraînement. Trouvons le chemin en fabricant des lanternes.</a:t>
                      </a:r>
                      <a:endParaRPr lang="fr-FR" sz="1100" b="1" i="1" dirty="0"/>
                    </a:p>
                  </a:txBody>
                  <a:tcPr/>
                </a:tc>
                <a:tc>
                  <a:txBody>
                    <a:bodyPr/>
                    <a:lstStyle/>
                    <a:p>
                      <a:pPr algn="ctr">
                        <a:lnSpc>
                          <a:spcPct val="150000"/>
                        </a:lnSpc>
                      </a:pPr>
                      <a:r>
                        <a:rPr lang="fr-FR" sz="1600" dirty="0" smtClean="0"/>
                        <a:t>Mardi 9 avril</a:t>
                      </a:r>
                    </a:p>
                    <a:p>
                      <a:pPr rtl="0"/>
                      <a:r>
                        <a:rPr lang="fr-FR" sz="1100" b="1" i="1" u="none" strike="noStrike" kern="1200" dirty="0" smtClean="0">
                          <a:solidFill>
                            <a:schemeClr val="dk1"/>
                          </a:solidFill>
                          <a:effectLst/>
                          <a:latin typeface="+mn-lt"/>
                          <a:ea typeface="+mn-ea"/>
                          <a:cs typeface="+mn-cs"/>
                        </a:rPr>
                        <a:t>Akira part à la recherche du paon Il doit passer l'épreuve des ballons et du parcours du Samouraï.</a:t>
                      </a:r>
                      <a:endParaRPr lang="fr-FR" sz="1100" b="1" i="1" dirty="0" smtClean="0">
                        <a:effectLst/>
                      </a:endParaRPr>
                    </a:p>
                  </a:txBody>
                  <a:tcPr/>
                </a:tc>
                <a:tc>
                  <a:txBody>
                    <a:bodyPr/>
                    <a:lstStyle/>
                    <a:p>
                      <a:pPr algn="ctr">
                        <a:lnSpc>
                          <a:spcPct val="150000"/>
                        </a:lnSpc>
                      </a:pPr>
                      <a:r>
                        <a:rPr lang="fr-FR" sz="1600" dirty="0" smtClean="0"/>
                        <a:t>Mercredi</a:t>
                      </a:r>
                      <a:r>
                        <a:rPr lang="fr-FR" sz="1600" baseline="0" dirty="0" smtClean="0"/>
                        <a:t> 10 avril</a:t>
                      </a:r>
                    </a:p>
                    <a:p>
                      <a:pPr rtl="0"/>
                      <a:r>
                        <a:rPr lang="fr-FR" sz="1100" b="1" i="1" u="none" strike="noStrike" kern="1200" dirty="0" smtClean="0">
                          <a:solidFill>
                            <a:schemeClr val="dk1"/>
                          </a:solidFill>
                          <a:effectLst/>
                          <a:latin typeface="+mn-lt"/>
                          <a:ea typeface="+mn-ea"/>
                          <a:cs typeface="+mn-cs"/>
                        </a:rPr>
                        <a:t>Peut être que le chat MANEKI NEKO lui apportera la chance, il le trouvera certainement au temple.</a:t>
                      </a:r>
                      <a:endParaRPr lang="fr-FR" sz="1100" b="1" i="1" dirty="0" smtClean="0">
                        <a:effectLst/>
                      </a:endParaRPr>
                    </a:p>
                  </a:txBody>
                  <a:tcPr/>
                </a:tc>
                <a:tc>
                  <a:txBody>
                    <a:bodyPr/>
                    <a:lstStyle/>
                    <a:p>
                      <a:pPr algn="ctr">
                        <a:lnSpc>
                          <a:spcPct val="150000"/>
                        </a:lnSpc>
                      </a:pPr>
                      <a:r>
                        <a:rPr lang="fr-FR" sz="1600" dirty="0" smtClean="0"/>
                        <a:t>Jeudi 11 avril</a:t>
                      </a:r>
                    </a:p>
                    <a:p>
                      <a:pPr algn="ctr">
                        <a:lnSpc>
                          <a:spcPct val="100000"/>
                        </a:lnSpc>
                      </a:pPr>
                      <a:r>
                        <a:rPr lang="fr-FR" sz="1100" b="1" i="1" u="none" strike="noStrike" kern="1200" dirty="0" smtClean="0">
                          <a:solidFill>
                            <a:schemeClr val="dk1"/>
                          </a:solidFill>
                          <a:effectLst/>
                          <a:latin typeface="+mn-lt"/>
                          <a:ea typeface="+mn-ea"/>
                          <a:cs typeface="+mn-cs"/>
                        </a:rPr>
                        <a:t>Le dragon n’est pas très loin encore une épreuve pour Akira, mais avec l’aide de la force de la carpe Koï ,tout lui parait possible .</a:t>
                      </a:r>
                      <a:endParaRPr lang="fr-FR" sz="1100" b="1" i="1" dirty="0"/>
                    </a:p>
                  </a:txBody>
                  <a:tcPr/>
                </a:tc>
                <a:tc>
                  <a:txBody>
                    <a:bodyPr/>
                    <a:lstStyle/>
                    <a:p>
                      <a:pPr algn="ctr">
                        <a:lnSpc>
                          <a:spcPct val="150000"/>
                        </a:lnSpc>
                      </a:pPr>
                      <a:r>
                        <a:rPr lang="fr-FR" sz="1600" b="1" i="0" dirty="0" smtClean="0"/>
                        <a:t>Vendredi 12 avril</a:t>
                      </a:r>
                    </a:p>
                    <a:p>
                      <a:pPr algn="ctr">
                        <a:lnSpc>
                          <a:spcPct val="100000"/>
                        </a:lnSpc>
                      </a:pPr>
                      <a:r>
                        <a:rPr lang="fr-FR" sz="1100" b="1" i="1" u="none" strike="noStrike" kern="1200" dirty="0" smtClean="0">
                          <a:solidFill>
                            <a:schemeClr val="dk1"/>
                          </a:solidFill>
                          <a:effectLst/>
                          <a:latin typeface="+mn-lt"/>
                          <a:ea typeface="+mn-ea"/>
                          <a:cs typeface="+mn-cs"/>
                        </a:rPr>
                        <a:t>Enfin il a tout les pouvoir pour devenir maître samouraï et réussir cette  grande épreuve.</a:t>
                      </a:r>
                      <a:endParaRPr lang="fr-FR" sz="1100" b="1" i="1" dirty="0"/>
                    </a:p>
                  </a:txBody>
                  <a:tcPr/>
                </a:tc>
                <a:extLst>
                  <a:ext uri="{0D108BD9-81ED-4DB2-BD59-A6C34878D82A}">
                    <a16:rowId xmlns:a16="http://schemas.microsoft.com/office/drawing/2014/main" val="1217843047"/>
                  </a:ext>
                </a:extLst>
              </a:tr>
              <a:tr h="1929375">
                <a:tc>
                  <a:txBody>
                    <a:bodyPr/>
                    <a:lstStyle/>
                    <a:p>
                      <a:pPr algn="l" rtl="0"/>
                      <a:r>
                        <a:rPr lang="fr-FR" sz="1200" u="none" strike="noStrike" kern="1200" dirty="0" smtClean="0">
                          <a:effectLst/>
                        </a:rPr>
                        <a:t>Jeux de ballon au </a:t>
                      </a:r>
                      <a:r>
                        <a:rPr lang="fr-FR" sz="1200" u="none" strike="noStrike" kern="1200" dirty="0" smtClean="0">
                          <a:effectLst/>
                        </a:rPr>
                        <a:t>gymnase</a:t>
                      </a:r>
                      <a:r>
                        <a:rPr lang="fr-FR" sz="1200" u="none" strike="noStrike" kern="1200" baseline="0" dirty="0" smtClean="0">
                          <a:effectLst/>
                        </a:rPr>
                        <a:t> des Chardonnerets</a:t>
                      </a:r>
                      <a:r>
                        <a:rPr lang="fr-FR" sz="1200" u="none" strike="noStrike" kern="1200" dirty="0" smtClean="0">
                          <a:effectLst/>
                        </a:rPr>
                        <a:t>  </a:t>
                      </a:r>
                      <a:endParaRPr lang="fr-FR" sz="1200" dirty="0" smtClean="0">
                        <a:effectLst/>
                      </a:endParaRPr>
                    </a:p>
                    <a:p>
                      <a:pPr algn="l" rtl="0"/>
                      <a:endParaRPr lang="fr-FR" sz="1200" u="none" strike="noStrike" kern="1200" dirty="0" smtClean="0">
                        <a:effectLst/>
                      </a:endParaRPr>
                    </a:p>
                    <a:p>
                      <a:pPr algn="l" rtl="0"/>
                      <a:r>
                        <a:rPr lang="fr-FR" sz="1200" u="none" strike="noStrike" kern="1200" dirty="0" smtClean="0">
                          <a:effectLst/>
                        </a:rPr>
                        <a:t>Fabrication d’éventails</a:t>
                      </a:r>
                      <a:endParaRPr lang="fr-FR" sz="1200" dirty="0" smtClean="0">
                        <a:effectLst/>
                      </a:endParaRPr>
                    </a:p>
                    <a:p>
                      <a:pPr algn="l"/>
                      <a:r>
                        <a:rPr lang="fr-FR" sz="1200" dirty="0" smtClean="0"/>
                        <a:t/>
                      </a:r>
                      <a:br>
                        <a:rPr lang="fr-FR" sz="1200" dirty="0" smtClean="0"/>
                      </a:br>
                      <a:endParaRPr lang="fr-FR" sz="1200" kern="1200" dirty="0" smtClean="0">
                        <a:effectLst/>
                      </a:endParaRPr>
                    </a:p>
                    <a:p>
                      <a:pPr marL="0" indent="0" algn="l">
                        <a:buFont typeface="Arial" panose="020B0604020202020204" pitchFamily="34" charset="0"/>
                        <a:buNone/>
                      </a:pPr>
                      <a:endParaRPr lang="fr-FR" sz="1200" dirty="0"/>
                    </a:p>
                  </a:txBody>
                  <a:tcPr/>
                </a:tc>
                <a:tc>
                  <a:txBody>
                    <a:bodyPr/>
                    <a:lstStyle/>
                    <a:p>
                      <a:pPr algn="l" rtl="0"/>
                      <a:r>
                        <a:rPr lang="fr-FR" sz="1200" u="none" strike="noStrike" kern="1200" dirty="0" smtClean="0">
                          <a:effectLst/>
                        </a:rPr>
                        <a:t>A la recherche du paon </a:t>
                      </a:r>
                    </a:p>
                    <a:p>
                      <a:pPr algn="l" rtl="0"/>
                      <a:endParaRPr lang="fr-FR" sz="1200" u="none" strike="noStrike" kern="1200" dirty="0" smtClean="0">
                        <a:effectLst/>
                      </a:endParaRPr>
                    </a:p>
                    <a:p>
                      <a:pPr algn="l" rtl="0"/>
                      <a:r>
                        <a:rPr lang="fr-FR" sz="1200" u="none" strike="noStrike" kern="1200" dirty="0" smtClean="0">
                          <a:effectLst/>
                        </a:rPr>
                        <a:t>Parcours du Samouraï</a:t>
                      </a:r>
                    </a:p>
                    <a:p>
                      <a:pPr algn="l" rtl="0"/>
                      <a:endParaRPr lang="fr-FR" sz="1200" dirty="0" smtClean="0">
                        <a:effectLst/>
                      </a:endParaRPr>
                    </a:p>
                    <a:p>
                      <a:pPr algn="l" rtl="0"/>
                      <a:r>
                        <a:rPr lang="fr-FR" sz="1200" u="none" strike="noStrike" kern="1200" dirty="0" smtClean="0">
                          <a:effectLst/>
                        </a:rPr>
                        <a:t>Branche de cerisier</a:t>
                      </a:r>
                      <a:endParaRPr lang="fr-FR" sz="1200" dirty="0" smtClean="0">
                        <a:effectLst/>
                      </a:endParaRPr>
                    </a:p>
                    <a:p>
                      <a:pPr algn="l"/>
                      <a:r>
                        <a:rPr lang="fr-FR" sz="1200" dirty="0" smtClean="0"/>
                        <a:t/>
                      </a:r>
                      <a:br>
                        <a:rPr lang="fr-FR" sz="1200" dirty="0" smtClean="0"/>
                      </a:br>
                      <a:endParaRPr lang="fr-FR" sz="1200" kern="1200" dirty="0" smtClean="0">
                        <a:solidFill>
                          <a:schemeClr val="dk1"/>
                        </a:solidFill>
                        <a:effectLst/>
                        <a:latin typeface="+mn-lt"/>
                        <a:ea typeface="+mn-ea"/>
                        <a:cs typeface="+mn-cs"/>
                      </a:endParaRPr>
                    </a:p>
                  </a:txBody>
                  <a:tcPr/>
                </a:tc>
                <a:tc>
                  <a:txBody>
                    <a:bodyPr/>
                    <a:lstStyle/>
                    <a:p>
                      <a:pPr algn="l" rtl="0"/>
                      <a:r>
                        <a:rPr lang="fr-FR" sz="1200" u="none" strike="noStrike" kern="1200" dirty="0" smtClean="0">
                          <a:effectLst/>
                        </a:rPr>
                        <a:t>Gâteau asiatique</a:t>
                      </a:r>
                      <a:endParaRPr lang="fr-FR" sz="1200" dirty="0" smtClean="0">
                        <a:effectLst/>
                      </a:endParaRPr>
                    </a:p>
                    <a:p>
                      <a:pPr algn="l" rtl="0"/>
                      <a:endParaRPr lang="fr-FR" sz="1200" u="none" strike="noStrike" kern="1200" dirty="0" smtClean="0">
                        <a:effectLst/>
                      </a:endParaRPr>
                    </a:p>
                    <a:p>
                      <a:pPr algn="l" rtl="0"/>
                      <a:r>
                        <a:rPr lang="fr-FR" sz="1200" u="none" strike="noStrike" kern="1200" dirty="0" smtClean="0">
                          <a:effectLst/>
                        </a:rPr>
                        <a:t>Fabrication de casques de Samouraï</a:t>
                      </a:r>
                      <a:endParaRPr lang="fr-FR" sz="1200" dirty="0" smtClean="0">
                        <a:effectLst/>
                      </a:endParaRPr>
                    </a:p>
                    <a:p>
                      <a:pPr algn="l" rtl="0"/>
                      <a:endParaRPr lang="fr-FR" sz="1200" u="none" strike="noStrike" kern="1200" dirty="0" smtClean="0">
                        <a:effectLst/>
                      </a:endParaRPr>
                    </a:p>
                    <a:p>
                      <a:pPr algn="l" rtl="0"/>
                      <a:r>
                        <a:rPr lang="fr-FR" sz="1200" u="none" strike="noStrike" kern="1200" dirty="0" smtClean="0">
                          <a:effectLst/>
                        </a:rPr>
                        <a:t>Personnalise ton temple </a:t>
                      </a:r>
                      <a:endParaRPr lang="fr-FR" sz="1200" dirty="0" smtClean="0">
                        <a:effectLst/>
                      </a:endParaRPr>
                    </a:p>
                    <a:p>
                      <a:pPr algn="l"/>
                      <a:r>
                        <a:rPr lang="fr-FR" sz="1200" dirty="0" smtClean="0"/>
                        <a:t/>
                      </a:r>
                      <a:br>
                        <a:rPr lang="fr-FR" sz="1200" dirty="0" smtClean="0"/>
                      </a:br>
                      <a:r>
                        <a:rPr lang="fr-FR" sz="1200" kern="1200" dirty="0" smtClean="0">
                          <a:effectLst/>
                        </a:rPr>
                        <a:t> </a:t>
                      </a:r>
                    </a:p>
                    <a:p>
                      <a:pPr marL="0" indent="0" algn="l">
                        <a:buFont typeface="Arial" panose="020B0604020202020204" pitchFamily="34" charset="0"/>
                        <a:buNone/>
                      </a:pPr>
                      <a:endParaRPr lang="fr-FR" sz="1200" dirty="0"/>
                    </a:p>
                  </a:txBody>
                  <a:tcPr/>
                </a:tc>
                <a:tc>
                  <a:txBody>
                    <a:bodyPr/>
                    <a:lstStyle/>
                    <a:p>
                      <a:pPr algn="l" rtl="0"/>
                      <a:r>
                        <a:rPr lang="fr-FR" sz="1200" u="none" strike="noStrike" kern="1200" dirty="0" smtClean="0">
                          <a:effectLst/>
                        </a:rPr>
                        <a:t>Fabrication de masques</a:t>
                      </a:r>
                    </a:p>
                    <a:p>
                      <a:pPr algn="l" rtl="0"/>
                      <a:endParaRPr lang="fr-FR" sz="1200" dirty="0" smtClean="0">
                        <a:effectLst/>
                      </a:endParaRPr>
                    </a:p>
                    <a:p>
                      <a:pPr algn="l" rtl="0"/>
                      <a:r>
                        <a:rPr lang="fr-FR" sz="1200" u="none" strike="noStrike" kern="1200" dirty="0" smtClean="0">
                          <a:effectLst/>
                        </a:rPr>
                        <a:t>Médiathèque</a:t>
                      </a:r>
                    </a:p>
                    <a:p>
                      <a:pPr algn="l" rtl="0"/>
                      <a:r>
                        <a:rPr lang="fr-FR" sz="1200" u="none" strike="noStrike" kern="1200" dirty="0" smtClean="0">
                          <a:effectLst/>
                        </a:rPr>
                        <a:t>Contes et histoires</a:t>
                      </a:r>
                      <a:r>
                        <a:rPr lang="fr-FR" sz="1200" u="none" strike="noStrike" kern="1200" dirty="0" smtClean="0">
                          <a:effectLst/>
                        </a:rPr>
                        <a:t> </a:t>
                      </a:r>
                      <a:endParaRPr lang="fr-FR" sz="1200" dirty="0" smtClean="0">
                        <a:effectLst/>
                      </a:endParaRPr>
                    </a:p>
                    <a:p>
                      <a:pPr algn="l"/>
                      <a:r>
                        <a:rPr lang="fr-FR" sz="1200" smtClean="0"/>
                        <a:t>Du samouraï</a:t>
                      </a:r>
                      <a:endParaRPr lang="fr-FR" sz="1200" dirty="0" smtClean="0"/>
                    </a:p>
                    <a:p>
                      <a:pPr algn="l"/>
                      <a:r>
                        <a:rPr lang="fr-FR" sz="1200" dirty="0" smtClean="0"/>
                        <a:t/>
                      </a:r>
                      <a:br>
                        <a:rPr lang="fr-FR" sz="1200" dirty="0" smtClean="0"/>
                      </a:br>
                      <a:r>
                        <a:rPr lang="fr-FR" sz="1200" kern="1200" dirty="0" smtClean="0">
                          <a:effectLst/>
                        </a:rPr>
                        <a:t> </a:t>
                      </a:r>
                    </a:p>
                    <a:p>
                      <a:pPr marL="0" indent="0" algn="l">
                        <a:buFont typeface="Arial" panose="020B0604020202020204" pitchFamily="34" charset="0"/>
                        <a:buNone/>
                      </a:pPr>
                      <a:endParaRPr lang="fr-FR" sz="1200" dirty="0"/>
                    </a:p>
                  </a:txBody>
                  <a:tcPr/>
                </a:tc>
                <a:tc>
                  <a:txBody>
                    <a:bodyPr/>
                    <a:lstStyle/>
                    <a:p>
                      <a:pPr algn="l" rtl="0"/>
                      <a:r>
                        <a:rPr lang="fr-FR" sz="1200" b="0" i="0" u="none" strike="noStrike" kern="1200" dirty="0" smtClean="0">
                          <a:effectLst/>
                        </a:rPr>
                        <a:t>Chat MANEKI NEKO</a:t>
                      </a:r>
                    </a:p>
                    <a:p>
                      <a:pPr algn="l" rtl="0"/>
                      <a:endParaRPr lang="fr-FR" sz="1200" b="0" i="0" dirty="0" smtClean="0">
                        <a:effectLst/>
                      </a:endParaRPr>
                    </a:p>
                    <a:p>
                      <a:pPr algn="l" rtl="0"/>
                      <a:r>
                        <a:rPr lang="fr-FR" sz="1200" b="0" i="0" u="none" strike="noStrike" kern="1200" dirty="0" smtClean="0">
                          <a:effectLst/>
                        </a:rPr>
                        <a:t>Parcours de maître</a:t>
                      </a:r>
                      <a:endParaRPr lang="fr-FR" sz="1200" b="0" i="0" dirty="0" smtClean="0">
                        <a:effectLst/>
                      </a:endParaRPr>
                    </a:p>
                    <a:p>
                      <a:pPr algn="l" rtl="0"/>
                      <a:r>
                        <a:rPr lang="fr-FR" sz="1200" b="0" i="0" dirty="0" smtClean="0">
                          <a:effectLst/>
                        </a:rPr>
                        <a:t/>
                      </a:r>
                      <a:br>
                        <a:rPr lang="fr-FR" sz="1200" b="0" i="0" dirty="0" smtClean="0">
                          <a:effectLst/>
                        </a:rPr>
                      </a:br>
                      <a:r>
                        <a:rPr lang="fr-FR" sz="1200" b="0" i="0" u="none" strike="noStrike" kern="1200" dirty="0" smtClean="0">
                          <a:effectLst/>
                        </a:rPr>
                        <a:t>Spectacle d’ombre</a:t>
                      </a:r>
                      <a:endParaRPr lang="fr-FR" sz="1200" b="0" i="0" dirty="0" smtClean="0">
                        <a:effectLst/>
                      </a:endParaRPr>
                    </a:p>
                    <a:p>
                      <a:pPr algn="l"/>
                      <a:r>
                        <a:rPr lang="fr-FR" sz="1100" b="1" i="1" dirty="0" smtClean="0"/>
                        <a:t/>
                      </a:r>
                      <a:br>
                        <a:rPr lang="fr-FR" sz="1100" b="1" i="1" dirty="0" smtClean="0"/>
                      </a:br>
                      <a:endParaRPr lang="fr-FR" sz="1100" b="1" i="1" dirty="0"/>
                    </a:p>
                  </a:txBody>
                  <a:tcPr/>
                </a:tc>
                <a:extLst>
                  <a:ext uri="{0D108BD9-81ED-4DB2-BD59-A6C34878D82A}">
                    <a16:rowId xmlns:a16="http://schemas.microsoft.com/office/drawing/2014/main" val="3017816885"/>
                  </a:ext>
                </a:extLst>
              </a:tr>
            </a:tbl>
          </a:graphicData>
        </a:graphic>
      </p:graphicFrame>
      <p:graphicFrame>
        <p:nvGraphicFramePr>
          <p:cNvPr id="6" name="Tableau 6">
            <a:extLst>
              <a:ext uri="{FF2B5EF4-FFF2-40B4-BE49-F238E27FC236}">
                <a16:creationId xmlns:a16="http://schemas.microsoft.com/office/drawing/2014/main" id="{965B1B6F-33CA-F3D3-F554-141FEF14A93B}"/>
              </a:ext>
            </a:extLst>
          </p:cNvPr>
          <p:cNvGraphicFramePr>
            <a:graphicFrameLocks noGrp="1"/>
          </p:cNvGraphicFramePr>
          <p:nvPr>
            <p:extLst>
              <p:ext uri="{D42A27DB-BD31-4B8C-83A1-F6EECF244321}">
                <p14:modId xmlns:p14="http://schemas.microsoft.com/office/powerpoint/2010/main" val="1277073151"/>
              </p:ext>
            </p:extLst>
          </p:nvPr>
        </p:nvGraphicFramePr>
        <p:xfrm>
          <a:off x="989349" y="4631724"/>
          <a:ext cx="9698640" cy="1965960"/>
        </p:xfrm>
        <a:graphic>
          <a:graphicData uri="http://schemas.openxmlformats.org/drawingml/2006/table">
            <a:tbl>
              <a:tblPr firstRow="1" bandRow="1">
                <a:tableStyleId>{8A107856-5554-42FB-B03E-39F5DBC370BA}</a:tableStyleId>
              </a:tblPr>
              <a:tblGrid>
                <a:gridCol w="1939728">
                  <a:extLst>
                    <a:ext uri="{9D8B030D-6E8A-4147-A177-3AD203B41FA5}">
                      <a16:colId xmlns:a16="http://schemas.microsoft.com/office/drawing/2014/main" val="863751902"/>
                    </a:ext>
                  </a:extLst>
                </a:gridCol>
                <a:gridCol w="1939728">
                  <a:extLst>
                    <a:ext uri="{9D8B030D-6E8A-4147-A177-3AD203B41FA5}">
                      <a16:colId xmlns:a16="http://schemas.microsoft.com/office/drawing/2014/main" val="2930073560"/>
                    </a:ext>
                  </a:extLst>
                </a:gridCol>
                <a:gridCol w="1939728">
                  <a:extLst>
                    <a:ext uri="{9D8B030D-6E8A-4147-A177-3AD203B41FA5}">
                      <a16:colId xmlns:a16="http://schemas.microsoft.com/office/drawing/2014/main" val="2589006442"/>
                    </a:ext>
                  </a:extLst>
                </a:gridCol>
                <a:gridCol w="1939728">
                  <a:extLst>
                    <a:ext uri="{9D8B030D-6E8A-4147-A177-3AD203B41FA5}">
                      <a16:colId xmlns:a16="http://schemas.microsoft.com/office/drawing/2014/main" val="1381610950"/>
                    </a:ext>
                  </a:extLst>
                </a:gridCol>
                <a:gridCol w="1939728">
                  <a:extLst>
                    <a:ext uri="{9D8B030D-6E8A-4147-A177-3AD203B41FA5}">
                      <a16:colId xmlns:a16="http://schemas.microsoft.com/office/drawing/2014/main" val="2271060331"/>
                    </a:ext>
                  </a:extLst>
                </a:gridCol>
              </a:tblGrid>
              <a:tr h="365604">
                <a:tc>
                  <a:txBody>
                    <a:bodyPr/>
                    <a:lstStyle/>
                    <a:p>
                      <a:pPr algn="ctr">
                        <a:lnSpc>
                          <a:spcPct val="150000"/>
                        </a:lnSpc>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smtClean="0"/>
                        <a:t>Repas</a:t>
                      </a:r>
                      <a:endParaRPr lang="fr-FR" sz="1400" dirty="0"/>
                    </a:p>
                  </a:txBody>
                  <a:tcPr anchor="ctr"/>
                </a:tc>
                <a:extLst>
                  <a:ext uri="{0D108BD9-81ED-4DB2-BD59-A6C34878D82A}">
                    <a16:rowId xmlns:a16="http://schemas.microsoft.com/office/drawing/2014/main" val="143570427"/>
                  </a:ext>
                </a:extLst>
              </a:tr>
              <a:tr h="1381170">
                <a:tc>
                  <a:txBody>
                    <a:bodyPr/>
                    <a:lstStyle/>
                    <a:p>
                      <a:pPr algn="l" rtl="0"/>
                      <a:r>
                        <a:rPr lang="fr-FR" sz="1200" u="none" strike="noStrike" kern="1200" dirty="0" smtClean="0">
                          <a:effectLst/>
                        </a:rPr>
                        <a:t>Coloriage du Samouraï</a:t>
                      </a:r>
                      <a:endParaRPr lang="fr-FR" sz="1200" dirty="0" smtClean="0">
                        <a:effectLst/>
                      </a:endParaRPr>
                    </a:p>
                    <a:p>
                      <a:pPr algn="l" rtl="0"/>
                      <a:r>
                        <a:rPr lang="fr-FR" sz="1200" u="none" strike="noStrike" kern="1200" dirty="0" smtClean="0">
                          <a:effectLst/>
                        </a:rPr>
                        <a:t>        </a:t>
                      </a:r>
                      <a:endParaRPr lang="fr-FR" sz="1200" dirty="0" smtClean="0">
                        <a:effectLst/>
                      </a:endParaRPr>
                    </a:p>
                    <a:p>
                      <a:pPr algn="l" rtl="0"/>
                      <a:r>
                        <a:rPr lang="fr-FR" sz="1200" u="none" strike="noStrike" kern="1200" dirty="0" smtClean="0">
                          <a:effectLst/>
                        </a:rPr>
                        <a:t>Fabrication de</a:t>
                      </a:r>
                      <a:r>
                        <a:rPr lang="fr-FR" sz="1200" u="none" strike="noStrike" kern="1200" baseline="0" dirty="0" smtClean="0">
                          <a:effectLst/>
                        </a:rPr>
                        <a:t> </a:t>
                      </a:r>
                      <a:r>
                        <a:rPr lang="fr-FR" sz="1200" u="none" strike="noStrike" kern="1200" dirty="0" smtClean="0">
                          <a:effectLst/>
                        </a:rPr>
                        <a:t>lanterne</a:t>
                      </a:r>
                      <a:endParaRPr lang="fr-FR" sz="1200" dirty="0" smtClean="0">
                        <a:effectLst/>
                      </a:endParaRPr>
                    </a:p>
                    <a:p>
                      <a:pPr algn="l"/>
                      <a:r>
                        <a:rPr lang="fr-FR" sz="1200" dirty="0" smtClean="0"/>
                        <a:t/>
                      </a:r>
                      <a:br>
                        <a:rPr lang="fr-FR" sz="1200" dirty="0" smtClean="0"/>
                      </a:br>
                      <a:endParaRPr lang="fr-FR" sz="1200" b="1" u="none" kern="1200" dirty="0" smtClean="0">
                        <a:solidFill>
                          <a:schemeClr val="dk1"/>
                        </a:solidFill>
                        <a:latin typeface="+mn-lt"/>
                        <a:ea typeface="+mn-ea"/>
                        <a:cs typeface="+mn-cs"/>
                      </a:endParaRPr>
                    </a:p>
                  </a:txBody>
                  <a:tcPr/>
                </a:tc>
                <a:tc>
                  <a:txBody>
                    <a:bodyPr/>
                    <a:lstStyle/>
                    <a:p>
                      <a:pPr algn="l" rtl="0"/>
                      <a:r>
                        <a:rPr lang="fr-FR" sz="1200" u="none" strike="noStrike" kern="1200" dirty="0" smtClean="0">
                          <a:effectLst/>
                        </a:rPr>
                        <a:t>Contes et histoires</a:t>
                      </a:r>
                      <a:endParaRPr lang="fr-FR" sz="1200" dirty="0" smtClean="0">
                        <a:effectLst/>
                      </a:endParaRPr>
                    </a:p>
                    <a:p>
                      <a:pPr algn="l" rtl="0"/>
                      <a:r>
                        <a:rPr lang="fr-FR" sz="1200" u="none" strike="noStrike" kern="1200" dirty="0" smtClean="0">
                          <a:effectLst/>
                        </a:rPr>
                        <a:t>des Samouraïs</a:t>
                      </a:r>
                    </a:p>
                    <a:p>
                      <a:pPr algn="l" rtl="0"/>
                      <a:endParaRPr lang="fr-FR" sz="1200" dirty="0" smtClean="0">
                        <a:effectLst/>
                      </a:endParaRPr>
                    </a:p>
                    <a:p>
                      <a:pPr algn="l" rtl="0"/>
                      <a:r>
                        <a:rPr lang="fr-FR" sz="1200" u="none" strike="noStrike" kern="1200" dirty="0" smtClean="0">
                          <a:effectLst/>
                        </a:rPr>
                        <a:t>Jeu de ballon</a:t>
                      </a:r>
                      <a:r>
                        <a:rPr lang="fr-FR" sz="1200" u="none" strike="noStrike" kern="1200" baseline="0" dirty="0" smtClean="0">
                          <a:effectLst/>
                        </a:rPr>
                        <a:t> : </a:t>
                      </a:r>
                      <a:r>
                        <a:rPr lang="fr-FR" sz="1200" u="none" strike="noStrike" kern="1200" dirty="0" smtClean="0">
                          <a:effectLst/>
                        </a:rPr>
                        <a:t>épreuve du Samouraï </a:t>
                      </a:r>
                      <a:endParaRPr lang="fr-FR" sz="1200" dirty="0" smtClean="0">
                        <a:effectLst/>
                      </a:endParaRPr>
                    </a:p>
                    <a:p>
                      <a:pPr algn="l"/>
                      <a:r>
                        <a:rPr lang="fr-FR" sz="1200" dirty="0" smtClean="0"/>
                        <a:t/>
                      </a:r>
                      <a:br>
                        <a:rPr lang="fr-FR" sz="1200" dirty="0" smtClean="0"/>
                      </a:br>
                      <a:endParaRPr lang="fr-FR" sz="1200" b="1" u="none" kern="1200" dirty="0" smtClean="0">
                        <a:solidFill>
                          <a:schemeClr val="dk1"/>
                        </a:solidFill>
                        <a:latin typeface="+mn-lt"/>
                        <a:ea typeface="+mn-ea"/>
                        <a:cs typeface="+mn-cs"/>
                      </a:endParaRPr>
                    </a:p>
                  </a:txBody>
                  <a:tcPr/>
                </a:tc>
                <a:tc>
                  <a:txBody>
                    <a:bodyPr/>
                    <a:lstStyle/>
                    <a:p>
                      <a:pPr algn="l" rtl="0"/>
                      <a:r>
                        <a:rPr lang="fr-FR" sz="1200" u="none" strike="noStrike" kern="1200" dirty="0" smtClean="0">
                          <a:effectLst/>
                        </a:rPr>
                        <a:t>Carpe Koï</a:t>
                      </a:r>
                    </a:p>
                    <a:p>
                      <a:pPr algn="l" rtl="0"/>
                      <a:endParaRPr lang="fr-FR" sz="1200" dirty="0" smtClean="0">
                        <a:effectLst/>
                      </a:endParaRPr>
                    </a:p>
                    <a:p>
                      <a:pPr algn="l" rtl="0"/>
                      <a:r>
                        <a:rPr lang="fr-FR" sz="1200" u="none" strike="noStrike" kern="1200" dirty="0" smtClean="0">
                          <a:effectLst/>
                        </a:rPr>
                        <a:t>Jeux calme</a:t>
                      </a:r>
                    </a:p>
                    <a:p>
                      <a:pPr algn="l" rtl="0"/>
                      <a:endParaRPr lang="fr-FR" sz="1200" u="none" strike="noStrike" kern="1200" dirty="0" smtClean="0">
                        <a:effectLst/>
                      </a:endParaRPr>
                    </a:p>
                    <a:p>
                      <a:pPr algn="l" rtl="0"/>
                      <a:r>
                        <a:rPr lang="fr-FR" sz="1200" u="none" strike="noStrike" kern="1200" dirty="0" smtClean="0">
                          <a:effectLst/>
                        </a:rPr>
                        <a:t>Plastique fou</a:t>
                      </a:r>
                      <a:r>
                        <a:rPr lang="fr-FR" sz="1200" u="none" strike="noStrike" kern="1200" baseline="0" dirty="0" smtClean="0">
                          <a:effectLst/>
                        </a:rPr>
                        <a:t> </a:t>
                      </a:r>
                      <a:r>
                        <a:rPr lang="fr-FR" sz="1200" u="none" strike="noStrike" kern="1200" dirty="0" smtClean="0">
                          <a:effectLst/>
                        </a:rPr>
                        <a:t>chat MANEKI NEKO</a:t>
                      </a:r>
                      <a:endParaRPr lang="fr-FR" sz="1200" dirty="0" smtClean="0">
                        <a:effectLst/>
                      </a:endParaRPr>
                    </a:p>
                    <a:p>
                      <a:pPr algn="l"/>
                      <a:r>
                        <a:rPr lang="fr-FR" sz="1200" dirty="0" smtClean="0">
                          <a:effectLst/>
                        </a:rPr>
                        <a:t/>
                      </a:r>
                      <a:br>
                        <a:rPr lang="fr-FR" sz="1200" dirty="0" smtClean="0">
                          <a:effectLst/>
                        </a:rPr>
                      </a:br>
                      <a:endParaRPr lang="fr-FR" sz="1200" b="1" u="none" kern="1200" dirty="0" smtClean="0">
                        <a:solidFill>
                          <a:schemeClr val="dk1"/>
                        </a:solidFill>
                        <a:latin typeface="+mn-lt"/>
                        <a:ea typeface="+mn-ea"/>
                        <a:cs typeface="+mn-cs"/>
                      </a:endParaRPr>
                    </a:p>
                  </a:txBody>
                  <a:tcPr/>
                </a:tc>
                <a:tc>
                  <a:txBody>
                    <a:bodyPr/>
                    <a:lstStyle/>
                    <a:p>
                      <a:pPr algn="l" rtl="0"/>
                      <a:r>
                        <a:rPr lang="fr-FR" sz="1200" u="none" strike="noStrike" kern="1200" dirty="0" smtClean="0">
                          <a:effectLst/>
                        </a:rPr>
                        <a:t>Jeux sportif</a:t>
                      </a:r>
                      <a:endParaRPr lang="fr-FR" sz="1200" dirty="0" smtClean="0">
                        <a:effectLst/>
                      </a:endParaRPr>
                    </a:p>
                    <a:p>
                      <a:pPr algn="l" rtl="0"/>
                      <a:endParaRPr lang="fr-FR" sz="1200" u="none" strike="noStrike" kern="1200" dirty="0" smtClean="0">
                        <a:effectLst/>
                      </a:endParaRPr>
                    </a:p>
                    <a:p>
                      <a:pPr algn="l" rtl="0"/>
                      <a:r>
                        <a:rPr lang="fr-FR" sz="1200" u="none" strike="noStrike" kern="1200" dirty="0" smtClean="0">
                          <a:effectLst/>
                        </a:rPr>
                        <a:t>Dragon multicolore</a:t>
                      </a:r>
                      <a:endParaRPr lang="fr-FR" sz="1200" dirty="0" smtClean="0">
                        <a:effectLst/>
                      </a:endParaRPr>
                    </a:p>
                    <a:p>
                      <a:pPr algn="l"/>
                      <a:r>
                        <a:rPr lang="fr-FR" sz="1200" dirty="0" smtClean="0"/>
                        <a:t/>
                      </a:r>
                      <a:br>
                        <a:rPr lang="fr-FR" sz="1200" dirty="0" smtClean="0"/>
                      </a:br>
                      <a:endParaRPr lang="fr-FR" sz="1200" dirty="0"/>
                    </a:p>
                  </a:txBody>
                  <a:tcPr/>
                </a:tc>
                <a:tc>
                  <a:txBody>
                    <a:bodyPr/>
                    <a:lstStyle/>
                    <a:p>
                      <a:pPr algn="ctr" rtl="0"/>
                      <a:r>
                        <a:rPr lang="fr-FR" sz="1200" u="none" strike="noStrike" kern="1200" dirty="0" smtClean="0">
                          <a:effectLst/>
                        </a:rPr>
                        <a:t> </a:t>
                      </a:r>
                    </a:p>
                    <a:p>
                      <a:pPr algn="ctr" rtl="0"/>
                      <a:endParaRPr lang="fr-FR" sz="1200" b="1" i="1" u="none" strike="noStrike" kern="1200" dirty="0" smtClean="0">
                        <a:effectLst/>
                      </a:endParaRPr>
                    </a:p>
                    <a:p>
                      <a:pPr algn="ctr" rtl="0"/>
                      <a:r>
                        <a:rPr lang="fr-FR" sz="1800" b="1" i="1" u="none" strike="noStrike" kern="1200" dirty="0" smtClean="0">
                          <a:effectLst/>
                        </a:rPr>
                        <a:t>GRAND JEU DU</a:t>
                      </a:r>
                      <a:r>
                        <a:rPr lang="fr-FR" sz="1800" b="1" i="1" u="none" strike="noStrike" kern="1200" baseline="0" dirty="0" smtClean="0">
                          <a:effectLst/>
                        </a:rPr>
                        <a:t> </a:t>
                      </a:r>
                      <a:r>
                        <a:rPr lang="fr-FR" sz="1800" b="1" i="1" u="none" strike="noStrike" kern="1200" dirty="0" smtClean="0">
                          <a:effectLst/>
                        </a:rPr>
                        <a:t>SAMOURAI</a:t>
                      </a:r>
                      <a:endParaRPr lang="fr-FR" sz="1800" b="1" i="1" dirty="0" smtClean="0">
                        <a:effectLst/>
                      </a:endParaRPr>
                    </a:p>
                  </a:txBody>
                  <a:tcPr/>
                </a:tc>
                <a:extLst>
                  <a:ext uri="{0D108BD9-81ED-4DB2-BD59-A6C34878D82A}">
                    <a16:rowId xmlns:a16="http://schemas.microsoft.com/office/drawing/2014/main" val="3727915608"/>
                  </a:ext>
                </a:extLst>
              </a:tr>
            </a:tbl>
          </a:graphicData>
        </a:graphic>
      </p:graphicFrame>
      <p:sp>
        <p:nvSpPr>
          <p:cNvPr id="10" name="ZoneTexte 9">
            <a:extLst>
              <a:ext uri="{FF2B5EF4-FFF2-40B4-BE49-F238E27FC236}">
                <a16:creationId xmlns:a16="http://schemas.microsoft.com/office/drawing/2014/main" id="{42D06856-9581-44BB-4CE3-BF8A0B62E1FA}"/>
              </a:ext>
            </a:extLst>
          </p:cNvPr>
          <p:cNvSpPr txBox="1"/>
          <p:nvPr/>
        </p:nvSpPr>
        <p:spPr>
          <a:xfrm>
            <a:off x="2506983" y="175710"/>
            <a:ext cx="6663372" cy="584775"/>
          </a:xfrm>
          <a:prstGeom prst="rect">
            <a:avLst/>
          </a:prstGeom>
          <a:noFill/>
        </p:spPr>
        <p:txBody>
          <a:bodyPr wrap="square">
            <a:spAutoFit/>
          </a:bodyPr>
          <a:lstStyle/>
          <a:p>
            <a:pPr algn="ctr"/>
            <a:r>
              <a:rPr lang="fr-FR" sz="3200" b="1" dirty="0" smtClean="0">
                <a:solidFill>
                  <a:schemeClr val="bg1"/>
                </a:solidFill>
              </a:rPr>
              <a:t>1</a:t>
            </a:r>
            <a:r>
              <a:rPr lang="fr-FR" sz="3200" b="1" baseline="30000" dirty="0" smtClean="0">
                <a:solidFill>
                  <a:schemeClr val="bg1"/>
                </a:solidFill>
              </a:rPr>
              <a:t>ère</a:t>
            </a:r>
            <a:r>
              <a:rPr lang="fr-FR" sz="3200" b="1" dirty="0" smtClean="0">
                <a:solidFill>
                  <a:schemeClr val="bg1"/>
                </a:solidFill>
              </a:rPr>
              <a:t> semaine Avril  2024</a:t>
            </a:r>
            <a:endParaRPr lang="fr-FR" sz="3200" b="1" dirty="0">
              <a:solidFill>
                <a:schemeClr val="bg1"/>
              </a:solidFill>
            </a:endParaRPr>
          </a:p>
        </p:txBody>
      </p:sp>
      <p:pic>
        <p:nvPicPr>
          <p:cNvPr id="13" name="Image 12">
            <a:extLst>
              <a:ext uri="{FF2B5EF4-FFF2-40B4-BE49-F238E27FC236}">
                <a16:creationId xmlns:a16="http://schemas.microsoft.com/office/drawing/2014/main" id="{CB9CB400-DA35-B077-2440-7356ADEA1381}"/>
              </a:ext>
            </a:extLst>
          </p:cNvPr>
          <p:cNvPicPr>
            <a:picLocks noChangeAspect="1"/>
          </p:cNvPicPr>
          <p:nvPr/>
        </p:nvPicPr>
        <p:blipFill>
          <a:blip r:embed="rId3"/>
          <a:stretch>
            <a:fillRect/>
          </a:stretch>
        </p:blipFill>
        <p:spPr>
          <a:xfrm>
            <a:off x="10951001" y="5733648"/>
            <a:ext cx="1221671" cy="1085659"/>
          </a:xfrm>
          <a:prstGeom prst="rect">
            <a:avLst/>
          </a:prstGeom>
        </p:spPr>
      </p:pic>
      <p:sp>
        <p:nvSpPr>
          <p:cNvPr id="2" name="AutoShape 2" descr="Fonds d'écran Voyages : Afrique &gt; Fonds d'écran Madagascar Allée des  baobabs par vieux - Hebu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3860154135"/>
              </p:ext>
            </p:extLst>
          </p:nvPr>
        </p:nvGraphicFramePr>
        <p:xfrm>
          <a:off x="989349" y="1045054"/>
          <a:ext cx="9698640" cy="634786"/>
        </p:xfrm>
        <a:graphic>
          <a:graphicData uri="http://schemas.openxmlformats.org/drawingml/2006/table">
            <a:tbl>
              <a:tblPr firstRow="1" bandRow="1">
                <a:effectLst>
                  <a:outerShdw blurRad="50800" dist="38100" dir="18900000" algn="bl" rotWithShape="0">
                    <a:prstClr val="black">
                      <a:alpha val="40000"/>
                    </a:prstClr>
                  </a:outerShdw>
                </a:effectLst>
                <a:tableStyleId>{F5AB1C69-6EDB-4FF4-983F-18BD219EF322}</a:tableStyleId>
              </a:tblPr>
              <a:tblGrid>
                <a:gridCol w="9698640">
                  <a:extLst>
                    <a:ext uri="{9D8B030D-6E8A-4147-A177-3AD203B41FA5}">
                      <a16:colId xmlns:a16="http://schemas.microsoft.com/office/drawing/2014/main" val="499842101"/>
                    </a:ext>
                  </a:extLst>
                </a:gridCol>
              </a:tblGrid>
              <a:tr h="634786">
                <a:tc>
                  <a:txBody>
                    <a:bodyPr/>
                    <a:lstStyle/>
                    <a:p>
                      <a:pPr rtl="0"/>
                      <a:r>
                        <a:rPr lang="fr-FR" sz="1100" b="0" i="1" u="none" strike="noStrike" kern="1200" dirty="0" smtClean="0">
                          <a:solidFill>
                            <a:schemeClr val="tx1"/>
                          </a:solidFill>
                          <a:effectLst/>
                          <a:latin typeface="+mn-lt"/>
                          <a:ea typeface="+mn-ea"/>
                          <a:cs typeface="+mn-cs"/>
                        </a:rPr>
                        <a:t>Akira a un rêve, c’est de devenir maître samouraï et pour cela il lui faudra réussir le grand jeu qui lui permettra de le réaliser. Avec l’aide de la carpe Koï qui détient la force et la persévérance ainsi que le chat Maneki Neko qui lui apportera la chance de réussir tous les défis. Pars à l'aventure avec Akira, aide le à relever tous les défis pour qu’il puisse devenir le plus grand des samouraïs  .</a:t>
                      </a:r>
                      <a:endParaRPr lang="fr-FR" sz="1100" b="0" i="1" dirty="0" smtClean="0">
                        <a:solidFill>
                          <a:schemeClr val="tx1"/>
                        </a:solidFill>
                        <a:effectLst/>
                      </a:endParaRPr>
                    </a:p>
                  </a:txBody>
                  <a:tcPr>
                    <a:solidFill>
                      <a:schemeClr val="accent2">
                        <a:lumMod val="60000"/>
                        <a:lumOff val="40000"/>
                      </a:schemeClr>
                    </a:solidFill>
                  </a:tcPr>
                </a:tc>
                <a:extLst>
                  <a:ext uri="{0D108BD9-81ED-4DB2-BD59-A6C34878D82A}">
                    <a16:rowId xmlns:a16="http://schemas.microsoft.com/office/drawing/2014/main" val="1826062158"/>
                  </a:ext>
                </a:extLst>
              </a:tr>
            </a:tbl>
          </a:graphicData>
        </a:graphic>
      </p:graphicFrame>
      <p:pic>
        <p:nvPicPr>
          <p:cNvPr id="3" name="Image 2"/>
          <p:cNvPicPr>
            <a:picLocks noChangeAspect="1"/>
          </p:cNvPicPr>
          <p:nvPr/>
        </p:nvPicPr>
        <p:blipFill rotWithShape="1">
          <a:blip r:embed="rId4">
            <a:clrChange>
              <a:clrFrom>
                <a:srgbClr val="F1F3F2"/>
              </a:clrFrom>
              <a:clrTo>
                <a:srgbClr val="F1F3F2">
                  <a:alpha val="0"/>
                </a:srgbClr>
              </a:clrTo>
            </a:clrChange>
            <a:extLst>
              <a:ext uri="{28A0092B-C50C-407E-A947-70E740481C1C}">
                <a14:useLocalDpi xmlns:a14="http://schemas.microsoft.com/office/drawing/2010/main" val="0"/>
              </a:ext>
            </a:extLst>
          </a:blip>
          <a:srcRect l="3388" t="12520" r="2141" b="20813"/>
          <a:stretch/>
        </p:blipFill>
        <p:spPr>
          <a:xfrm>
            <a:off x="1222084" y="3761297"/>
            <a:ext cx="1371966" cy="968169"/>
          </a:xfrm>
          <a:prstGeom prst="rect">
            <a:avLst/>
          </a:prstGeom>
        </p:spPr>
      </p:pic>
      <p:pic>
        <p:nvPicPr>
          <p:cNvPr id="8" name="Imag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3622" y="5554825"/>
            <a:ext cx="963639" cy="963639"/>
          </a:xfrm>
          <a:prstGeom prst="rect">
            <a:avLst/>
          </a:prstGeom>
        </p:spPr>
      </p:pic>
      <p:pic>
        <p:nvPicPr>
          <p:cNvPr id="9" name="Image 8"/>
          <p:cNvPicPr>
            <a:picLocks noChangeAspect="1"/>
          </p:cNvPicPr>
          <p:nvPr/>
        </p:nvPicPr>
        <p:blipFill rotWithShape="1">
          <a:blip r:embed="rId6">
            <a:clrChange>
              <a:clrFrom>
                <a:srgbClr val="FFF8D1"/>
              </a:clrFrom>
              <a:clrTo>
                <a:srgbClr val="FFF8D1">
                  <a:alpha val="0"/>
                </a:srgbClr>
              </a:clrTo>
            </a:clrChange>
            <a:extLst>
              <a:ext uri="{28A0092B-C50C-407E-A947-70E740481C1C}">
                <a14:useLocalDpi xmlns:a14="http://schemas.microsoft.com/office/drawing/2010/main" val="0"/>
              </a:ext>
            </a:extLst>
          </a:blip>
          <a:srcRect l="23985" r="22422" b="6235"/>
          <a:stretch/>
        </p:blipFill>
        <p:spPr>
          <a:xfrm>
            <a:off x="1672823" y="5695322"/>
            <a:ext cx="470489" cy="823142"/>
          </a:xfrm>
          <a:prstGeom prst="rect">
            <a:avLst/>
          </a:prstGeom>
        </p:spPr>
      </p:pic>
      <p:pic>
        <p:nvPicPr>
          <p:cNvPr id="12" name="Image 11"/>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077" r="13639"/>
          <a:stretch/>
        </p:blipFill>
        <p:spPr>
          <a:xfrm>
            <a:off x="6191914" y="4845171"/>
            <a:ext cx="633347" cy="888477"/>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62901" y="4022029"/>
            <a:ext cx="851163" cy="637551"/>
          </a:xfrm>
          <a:prstGeom prst="rect">
            <a:avLst/>
          </a:prstGeom>
        </p:spPr>
      </p:pic>
      <p:pic>
        <p:nvPicPr>
          <p:cNvPr id="15" name="Image 14"/>
          <p:cNvPicPr>
            <a:picLocks noChangeAspect="1"/>
          </p:cNvPicPr>
          <p:nvPr/>
        </p:nvPicPr>
        <p:blipFill>
          <a:blip r:embed="rId9">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a:xfrm>
            <a:off x="4099066" y="3659939"/>
            <a:ext cx="960413" cy="1356774"/>
          </a:xfrm>
          <a:prstGeom prst="rect">
            <a:avLst/>
          </a:prstGeom>
        </p:spPr>
      </p:pic>
      <p:pic>
        <p:nvPicPr>
          <p:cNvPr id="17" name="Image 16"/>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8573" t="8808" r="19231" b="17231"/>
          <a:stretch/>
        </p:blipFill>
        <p:spPr>
          <a:xfrm>
            <a:off x="7754845" y="3456877"/>
            <a:ext cx="1061192" cy="1165679"/>
          </a:xfrm>
          <a:prstGeom prst="rect">
            <a:avLst/>
          </a:prstGeom>
        </p:spPr>
      </p:pic>
    </p:spTree>
    <p:extLst>
      <p:ext uri="{BB962C8B-B14F-4D97-AF65-F5344CB8AC3E}">
        <p14:creationId xmlns:p14="http://schemas.microsoft.com/office/powerpoint/2010/main" val="211519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41"/>
            <a:ext cx="12172672" cy="6830347"/>
          </a:xfrm>
          <a:prstGeom prst="rect">
            <a:avLst/>
          </a:prstGeom>
        </p:spPr>
      </p:pic>
      <p:graphicFrame>
        <p:nvGraphicFramePr>
          <p:cNvPr id="5" name="Tableau 5">
            <a:extLst>
              <a:ext uri="{FF2B5EF4-FFF2-40B4-BE49-F238E27FC236}">
                <a16:creationId xmlns:a16="http://schemas.microsoft.com/office/drawing/2014/main" id="{E1520542-AE8D-BBBE-8584-0763F6BDEE5D}"/>
              </a:ext>
            </a:extLst>
          </p:cNvPr>
          <p:cNvGraphicFramePr>
            <a:graphicFrameLocks noGrp="1"/>
          </p:cNvGraphicFramePr>
          <p:nvPr>
            <p:extLst>
              <p:ext uri="{D42A27DB-BD31-4B8C-83A1-F6EECF244321}">
                <p14:modId xmlns:p14="http://schemas.microsoft.com/office/powerpoint/2010/main" val="462816447"/>
              </p:ext>
            </p:extLst>
          </p:nvPr>
        </p:nvGraphicFramePr>
        <p:xfrm>
          <a:off x="989349" y="1405091"/>
          <a:ext cx="9698640" cy="3282602"/>
        </p:xfrm>
        <a:graphic>
          <a:graphicData uri="http://schemas.openxmlformats.org/drawingml/2006/table">
            <a:tbl>
              <a:tblPr firstRow="1" bandRow="1">
                <a:tableStyleId>{8A107856-5554-42FB-B03E-39F5DBC370BA}</a:tableStyleId>
              </a:tblPr>
              <a:tblGrid>
                <a:gridCol w="1939728">
                  <a:extLst>
                    <a:ext uri="{9D8B030D-6E8A-4147-A177-3AD203B41FA5}">
                      <a16:colId xmlns:a16="http://schemas.microsoft.com/office/drawing/2014/main" val="4100751279"/>
                    </a:ext>
                  </a:extLst>
                </a:gridCol>
                <a:gridCol w="1939728">
                  <a:extLst>
                    <a:ext uri="{9D8B030D-6E8A-4147-A177-3AD203B41FA5}">
                      <a16:colId xmlns:a16="http://schemas.microsoft.com/office/drawing/2014/main" val="1462549137"/>
                    </a:ext>
                  </a:extLst>
                </a:gridCol>
                <a:gridCol w="1939728">
                  <a:extLst>
                    <a:ext uri="{9D8B030D-6E8A-4147-A177-3AD203B41FA5}">
                      <a16:colId xmlns:a16="http://schemas.microsoft.com/office/drawing/2014/main" val="1353463398"/>
                    </a:ext>
                  </a:extLst>
                </a:gridCol>
                <a:gridCol w="1939728">
                  <a:extLst>
                    <a:ext uri="{9D8B030D-6E8A-4147-A177-3AD203B41FA5}">
                      <a16:colId xmlns:a16="http://schemas.microsoft.com/office/drawing/2014/main" val="2058795581"/>
                    </a:ext>
                  </a:extLst>
                </a:gridCol>
                <a:gridCol w="1939728">
                  <a:extLst>
                    <a:ext uri="{9D8B030D-6E8A-4147-A177-3AD203B41FA5}">
                      <a16:colId xmlns:a16="http://schemas.microsoft.com/office/drawing/2014/main" val="2592697195"/>
                    </a:ext>
                  </a:extLst>
                </a:gridCol>
              </a:tblGrid>
              <a:tr h="1179482">
                <a:tc>
                  <a:txBody>
                    <a:bodyPr/>
                    <a:lstStyle/>
                    <a:p>
                      <a:pPr algn="ctr">
                        <a:lnSpc>
                          <a:spcPct val="150000"/>
                        </a:lnSpc>
                      </a:pPr>
                      <a:r>
                        <a:rPr lang="fr-FR" sz="1600" dirty="0" smtClean="0"/>
                        <a:t>Lundi 15/04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i="1" dirty="0" smtClean="0"/>
                        <a:t>Pour être un bon samouraï, il faut un bon entraînement et surtout bien se nourrir!!</a:t>
                      </a:r>
                    </a:p>
                  </a:txBody>
                  <a:tcPr/>
                </a:tc>
                <a:tc>
                  <a:txBody>
                    <a:bodyPr/>
                    <a:lstStyle/>
                    <a:p>
                      <a:pPr algn="ctr">
                        <a:lnSpc>
                          <a:spcPct val="150000"/>
                        </a:lnSpc>
                      </a:pPr>
                      <a:r>
                        <a:rPr lang="fr-FR" sz="1600" dirty="0" smtClean="0"/>
                        <a:t>Mardi</a:t>
                      </a:r>
                      <a:r>
                        <a:rPr lang="fr-FR" sz="1600" baseline="0" dirty="0" smtClean="0"/>
                        <a:t> 16/04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i="1" u="none" kern="1200" dirty="0" smtClean="0">
                          <a:effectLst/>
                        </a:rPr>
                        <a:t>Apprendre à confectionner sa tenue ainsi que son éventail qui servira à cacher son visage…</a:t>
                      </a:r>
                    </a:p>
                  </a:txBody>
                  <a:tcPr/>
                </a:tc>
                <a:tc>
                  <a:txBody>
                    <a:bodyPr/>
                    <a:lstStyle/>
                    <a:p>
                      <a:pPr algn="ctr">
                        <a:lnSpc>
                          <a:spcPct val="150000"/>
                        </a:lnSpc>
                      </a:pPr>
                      <a:r>
                        <a:rPr lang="fr-FR" sz="1600" dirty="0" smtClean="0"/>
                        <a:t>Mercredi</a:t>
                      </a:r>
                      <a:r>
                        <a:rPr lang="fr-FR" sz="1600" baseline="0" dirty="0" smtClean="0"/>
                        <a:t> 17/04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i="1" kern="1200" dirty="0" smtClean="0">
                          <a:effectLst/>
                        </a:rPr>
                        <a:t>Visiter</a:t>
                      </a:r>
                      <a:r>
                        <a:rPr lang="fr-FR" sz="1100" i="1" kern="1200" baseline="0" dirty="0" smtClean="0">
                          <a:effectLst/>
                        </a:rPr>
                        <a:t> les temples pour apprendre les écritures…</a:t>
                      </a:r>
                    </a:p>
                  </a:txBody>
                  <a:tcPr/>
                </a:tc>
                <a:tc>
                  <a:txBody>
                    <a:bodyPr/>
                    <a:lstStyle/>
                    <a:p>
                      <a:pPr algn="ctr">
                        <a:lnSpc>
                          <a:spcPct val="150000"/>
                        </a:lnSpc>
                      </a:pPr>
                      <a:r>
                        <a:rPr lang="fr-FR" sz="1600" dirty="0" smtClean="0"/>
                        <a:t>Jeudi  18/04</a:t>
                      </a:r>
                    </a:p>
                    <a:p>
                      <a:pPr marL="0" marR="0" indent="0" algn="ctr" defTabSz="914400" rtl="0" eaLnBrk="1" fontAlgn="auto" latinLnBrk="0" hangingPunct="1">
                        <a:lnSpc>
                          <a:spcPct val="100000"/>
                        </a:lnSpc>
                        <a:spcBef>
                          <a:spcPts val="0"/>
                        </a:spcBef>
                        <a:spcAft>
                          <a:spcPts val="0"/>
                        </a:spcAft>
                        <a:buClrTx/>
                        <a:buSzTx/>
                        <a:buFontTx/>
                        <a:buNone/>
                        <a:tabLst/>
                        <a:defRPr/>
                      </a:pPr>
                      <a:r>
                        <a:rPr lang="fr-FR" sz="1100" i="1" kern="1200" dirty="0" smtClean="0">
                          <a:effectLst/>
                        </a:rPr>
                        <a:t>A travers une balade,</a:t>
                      </a:r>
                      <a:r>
                        <a:rPr lang="fr-FR" sz="1100" i="1" kern="1200" baseline="0" dirty="0" smtClean="0">
                          <a:effectLst/>
                        </a:rPr>
                        <a:t> découvrir l’art japonais</a:t>
                      </a:r>
                    </a:p>
                  </a:txBody>
                  <a:tcPr/>
                </a:tc>
                <a:tc>
                  <a:txBody>
                    <a:bodyPr/>
                    <a:lstStyle/>
                    <a:p>
                      <a:pPr algn="ctr">
                        <a:lnSpc>
                          <a:spcPct val="150000"/>
                        </a:lnSpc>
                      </a:pPr>
                      <a:r>
                        <a:rPr lang="fr-FR" sz="1600" dirty="0" smtClean="0"/>
                        <a:t>Vendredi  19/04</a:t>
                      </a:r>
                    </a:p>
                    <a:p>
                      <a:pPr marL="0" indent="0" algn="ctr">
                        <a:buFont typeface="Arial" panose="020B0604020202020204" pitchFamily="34" charset="0"/>
                        <a:buNone/>
                      </a:pPr>
                      <a:r>
                        <a:rPr lang="fr-FR" sz="1100" i="1" kern="1200" dirty="0" smtClean="0">
                          <a:effectLst/>
                        </a:rPr>
                        <a:t>FÉLICITATIONS!!</a:t>
                      </a:r>
                    </a:p>
                    <a:p>
                      <a:pPr marL="0" indent="0" algn="ctr">
                        <a:buFont typeface="Arial" panose="020B0604020202020204" pitchFamily="34" charset="0"/>
                        <a:buNone/>
                      </a:pPr>
                      <a:r>
                        <a:rPr lang="fr-FR" sz="1100" i="1" kern="1200" dirty="0" smtClean="0">
                          <a:effectLst/>
                        </a:rPr>
                        <a:t>Tu</a:t>
                      </a:r>
                      <a:r>
                        <a:rPr lang="fr-FR" sz="1100" i="1" kern="1200" baseline="0" dirty="0" smtClean="0">
                          <a:effectLst/>
                        </a:rPr>
                        <a:t> es un samouraï</a:t>
                      </a:r>
                      <a:endParaRPr lang="fr-FR" sz="1600" i="1" dirty="0" smtClean="0"/>
                    </a:p>
                    <a:p>
                      <a:pPr algn="ctr">
                        <a:lnSpc>
                          <a:spcPct val="150000"/>
                        </a:lnSpc>
                      </a:pPr>
                      <a:endParaRPr lang="fr-FR" sz="1600" dirty="0" smtClean="0"/>
                    </a:p>
                  </a:txBody>
                  <a:tcPr/>
                </a:tc>
                <a:extLst>
                  <a:ext uri="{0D108BD9-81ED-4DB2-BD59-A6C34878D82A}">
                    <a16:rowId xmlns:a16="http://schemas.microsoft.com/office/drawing/2014/main" val="1217843047"/>
                  </a:ext>
                </a:extLst>
              </a:tr>
              <a:tr h="18742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effectLst/>
                        </a:rPr>
                        <a:t>Initiation Samouraï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effectLst/>
                        </a:rPr>
                        <a:t>Parcours des Samouraï </a:t>
                      </a:r>
                      <a:endParaRPr lang="fr-FR" sz="1200" u="sng" kern="1200" dirty="0" smtClean="0"/>
                    </a:p>
                    <a:p>
                      <a:r>
                        <a:rPr lang="fr-FR" sz="1200" kern="1200" dirty="0" smtClean="0"/>
                        <a:t>Gastronomie</a:t>
                      </a:r>
                      <a:r>
                        <a:rPr lang="fr-FR" sz="1200" kern="1200" baseline="0" dirty="0" smtClean="0"/>
                        <a:t> Japonais  Les </a:t>
                      </a:r>
                      <a:r>
                        <a:rPr lang="fr-FR" sz="1200" kern="1200" dirty="0" smtClean="0"/>
                        <a:t>sushi </a:t>
                      </a:r>
                    </a:p>
                    <a:p>
                      <a:endParaRPr lang="fr-FR" sz="14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u="none" kern="1200" dirty="0" smtClean="0"/>
                    </a:p>
                    <a:p>
                      <a:r>
                        <a:rPr lang="fr-FR" sz="1400" u="none" kern="1200" dirty="0" smtClean="0"/>
                        <a:t> </a:t>
                      </a:r>
                    </a:p>
                    <a:p>
                      <a:endParaRPr lang="fr-FR" sz="1400" u="none" kern="1200" dirty="0" smtClean="0"/>
                    </a:p>
                    <a:p>
                      <a:r>
                        <a:rPr lang="fr-FR" sz="1400" kern="1200" dirty="0" smtClean="0">
                          <a:effectLst/>
                        </a:rPr>
                        <a:t> </a:t>
                      </a:r>
                    </a:p>
                    <a:p>
                      <a:pPr marL="0" indent="0" algn="ctr">
                        <a:buFont typeface="Arial" panose="020B0604020202020204" pitchFamily="34" charset="0"/>
                        <a:buNone/>
                      </a:pPr>
                      <a:endParaRPr lang="fr-FR" sz="1400" dirty="0"/>
                    </a:p>
                  </a:txBody>
                  <a:tcPr/>
                </a:tc>
                <a:tc>
                  <a:txBody>
                    <a:bodyPr/>
                    <a:lstStyle/>
                    <a:p>
                      <a:r>
                        <a:rPr lang="fr-FR" sz="1200" kern="1200" dirty="0" smtClean="0">
                          <a:effectLst/>
                        </a:rPr>
                        <a:t>Eventails Japonais </a:t>
                      </a:r>
                    </a:p>
                    <a:p>
                      <a:r>
                        <a:rPr lang="fr-FR" sz="1200" kern="1200" dirty="0" smtClean="0">
                          <a:effectLst/>
                        </a:rPr>
                        <a:t>Initiation Samouraï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1" u="sng"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effectLst/>
                        </a:rPr>
                        <a:t>Initiation Samouraï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effectLst/>
                        </a:rPr>
                        <a:t>Construire ton temple en kapla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effectLst/>
                        </a:rPr>
                        <a:t>Carte Japonaise </a:t>
                      </a:r>
                    </a:p>
                    <a:p>
                      <a:r>
                        <a:rPr lang="fr-FR" sz="1200" kern="1200"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kern="1200" dirty="0" smtClean="0">
                        <a:effectLst/>
                      </a:endParaRPr>
                    </a:p>
                    <a:p>
                      <a:endParaRPr lang="fr-FR" sz="1400" kern="1200" dirty="0" smtClean="0">
                        <a:effectLst/>
                      </a:endParaRPr>
                    </a:p>
                    <a:p>
                      <a:pPr marL="0" indent="0" algn="ctr">
                        <a:buFont typeface="Arial" panose="020B0604020202020204" pitchFamily="34" charset="0"/>
                        <a:buNone/>
                      </a:pPr>
                      <a:endParaRPr lang="fr-FR" sz="1400" dirty="0"/>
                    </a:p>
                  </a:txBody>
                  <a:tcPr/>
                </a:tc>
                <a:tc>
                  <a:txBody>
                    <a:bodyPr/>
                    <a:lstStyle/>
                    <a:p>
                      <a:r>
                        <a:rPr lang="fr-FR" sz="1200" kern="1200" dirty="0" smtClean="0">
                          <a:effectLst/>
                        </a:rPr>
                        <a:t>Balade au Parc  Pierre</a:t>
                      </a:r>
                    </a:p>
                    <a:p>
                      <a:r>
                        <a:rPr lang="fr-FR" sz="1200" kern="1200" dirty="0" smtClean="0">
                          <a:effectLst/>
                        </a:rPr>
                        <a:t>Créer ton Prénom Japonais</a:t>
                      </a:r>
                    </a:p>
                    <a:p>
                      <a:r>
                        <a:rPr lang="fr-FR" sz="1800" kern="1200" dirty="0" smtClean="0">
                          <a:effectLst/>
                        </a:rPr>
                        <a:t> </a:t>
                      </a:r>
                    </a:p>
                    <a:p>
                      <a:pPr marL="0" indent="0" algn="ctr">
                        <a:buFont typeface="Arial" panose="020B0604020202020204" pitchFamily="34" charset="0"/>
                        <a:buNone/>
                      </a:pPr>
                      <a:endParaRPr lang="fr-FR" sz="1400" dirty="0"/>
                    </a:p>
                  </a:txBody>
                  <a:tcPr/>
                </a:tc>
                <a:tc>
                  <a:txBody>
                    <a:bodyPr/>
                    <a:lstStyle/>
                    <a:p>
                      <a:pPr marL="0" indent="0" algn="ctr">
                        <a:buFont typeface="Arial" panose="020B0604020202020204" pitchFamily="34" charset="0"/>
                        <a:buNone/>
                      </a:pPr>
                      <a:endParaRPr lang="fr-FR" sz="1100" kern="1200" dirty="0" smtClean="0">
                        <a:effectLst/>
                      </a:endParaRPr>
                    </a:p>
                    <a:p>
                      <a:pPr marL="0" indent="0" algn="ctr">
                        <a:buFont typeface="Arial" panose="020B0604020202020204" pitchFamily="34" charset="0"/>
                        <a:buNone/>
                      </a:pPr>
                      <a:r>
                        <a:rPr lang="fr-FR" sz="1200" kern="1200" dirty="0" smtClean="0">
                          <a:effectLst/>
                        </a:rPr>
                        <a:t>Initiation Samouraï </a:t>
                      </a:r>
                    </a:p>
                    <a:p>
                      <a:pPr marL="0" indent="0" algn="ctr">
                        <a:buFont typeface="Arial" panose="020B0604020202020204" pitchFamily="34" charset="0"/>
                        <a:buNone/>
                      </a:pPr>
                      <a:r>
                        <a:rPr lang="fr-FR" sz="1200" kern="1200" dirty="0" smtClean="0">
                          <a:effectLst/>
                        </a:rPr>
                        <a:t>L’art Japonais </a:t>
                      </a:r>
                    </a:p>
                    <a:p>
                      <a:pPr marL="0" indent="0" algn="ctr">
                        <a:buFont typeface="Arial" panose="020B0604020202020204" pitchFamily="34" charset="0"/>
                        <a:buNone/>
                      </a:pPr>
                      <a:endParaRPr lang="fr-FR" sz="1200" dirty="0"/>
                    </a:p>
                  </a:txBody>
                  <a:tcPr/>
                </a:tc>
                <a:extLst>
                  <a:ext uri="{0D108BD9-81ED-4DB2-BD59-A6C34878D82A}">
                    <a16:rowId xmlns:a16="http://schemas.microsoft.com/office/drawing/2014/main" val="3017816885"/>
                  </a:ext>
                </a:extLst>
              </a:tr>
            </a:tbl>
          </a:graphicData>
        </a:graphic>
      </p:graphicFrame>
      <p:graphicFrame>
        <p:nvGraphicFramePr>
          <p:cNvPr id="6" name="Tableau 6">
            <a:extLst>
              <a:ext uri="{FF2B5EF4-FFF2-40B4-BE49-F238E27FC236}">
                <a16:creationId xmlns:a16="http://schemas.microsoft.com/office/drawing/2014/main" id="{965B1B6F-33CA-F3D3-F554-141FEF14A93B}"/>
              </a:ext>
            </a:extLst>
          </p:cNvPr>
          <p:cNvGraphicFramePr>
            <a:graphicFrameLocks noGrp="1"/>
          </p:cNvGraphicFramePr>
          <p:nvPr>
            <p:extLst>
              <p:ext uri="{D42A27DB-BD31-4B8C-83A1-F6EECF244321}">
                <p14:modId xmlns:p14="http://schemas.microsoft.com/office/powerpoint/2010/main" val="4203060494"/>
              </p:ext>
            </p:extLst>
          </p:nvPr>
        </p:nvGraphicFramePr>
        <p:xfrm>
          <a:off x="989349" y="4061028"/>
          <a:ext cx="9698640" cy="2362073"/>
        </p:xfrm>
        <a:graphic>
          <a:graphicData uri="http://schemas.openxmlformats.org/drawingml/2006/table">
            <a:tbl>
              <a:tblPr firstRow="1" bandRow="1">
                <a:tableStyleId>{8A107856-5554-42FB-B03E-39F5DBC370BA}</a:tableStyleId>
              </a:tblPr>
              <a:tblGrid>
                <a:gridCol w="1939728">
                  <a:extLst>
                    <a:ext uri="{9D8B030D-6E8A-4147-A177-3AD203B41FA5}">
                      <a16:colId xmlns:a16="http://schemas.microsoft.com/office/drawing/2014/main" val="863751902"/>
                    </a:ext>
                  </a:extLst>
                </a:gridCol>
                <a:gridCol w="1939728">
                  <a:extLst>
                    <a:ext uri="{9D8B030D-6E8A-4147-A177-3AD203B41FA5}">
                      <a16:colId xmlns:a16="http://schemas.microsoft.com/office/drawing/2014/main" val="2930073560"/>
                    </a:ext>
                  </a:extLst>
                </a:gridCol>
                <a:gridCol w="1939728">
                  <a:extLst>
                    <a:ext uri="{9D8B030D-6E8A-4147-A177-3AD203B41FA5}">
                      <a16:colId xmlns:a16="http://schemas.microsoft.com/office/drawing/2014/main" val="2589006442"/>
                    </a:ext>
                  </a:extLst>
                </a:gridCol>
                <a:gridCol w="1939728">
                  <a:extLst>
                    <a:ext uri="{9D8B030D-6E8A-4147-A177-3AD203B41FA5}">
                      <a16:colId xmlns:a16="http://schemas.microsoft.com/office/drawing/2014/main" val="1381610950"/>
                    </a:ext>
                  </a:extLst>
                </a:gridCol>
                <a:gridCol w="1939728">
                  <a:extLst>
                    <a:ext uri="{9D8B030D-6E8A-4147-A177-3AD203B41FA5}">
                      <a16:colId xmlns:a16="http://schemas.microsoft.com/office/drawing/2014/main" val="2271060331"/>
                    </a:ext>
                  </a:extLst>
                </a:gridCol>
              </a:tblGrid>
              <a:tr h="441883">
                <a:tc>
                  <a:txBody>
                    <a:bodyPr/>
                    <a:lstStyle/>
                    <a:p>
                      <a:pPr algn="ctr">
                        <a:lnSpc>
                          <a:spcPct val="150000"/>
                        </a:lnSpc>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a:t>Repas</a:t>
                      </a:r>
                    </a:p>
                  </a:txBody>
                  <a:tcPr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fr-FR" sz="1400" dirty="0" smtClean="0"/>
                        <a:t>Repas</a:t>
                      </a:r>
                      <a:endParaRPr lang="fr-FR" sz="1400" dirty="0"/>
                    </a:p>
                  </a:txBody>
                  <a:tcPr anchor="ctr"/>
                </a:tc>
                <a:extLst>
                  <a:ext uri="{0D108BD9-81ED-4DB2-BD59-A6C34878D82A}">
                    <a16:rowId xmlns:a16="http://schemas.microsoft.com/office/drawing/2014/main" val="143570427"/>
                  </a:ext>
                </a:extLst>
              </a:tr>
              <a:tr h="1920190">
                <a:tc>
                  <a:txBody>
                    <a:bodyPr/>
                    <a:lstStyle/>
                    <a:p>
                      <a:r>
                        <a:rPr lang="fr-FR" sz="1200" kern="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effectLst/>
                        </a:rPr>
                        <a:t>Fabrique ton Diplôme de Samouraïs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effectLst/>
                      </a:endParaRPr>
                    </a:p>
                    <a:p>
                      <a:endParaRPr lang="fr-FR" sz="1200" kern="1200" dirty="0" smtClean="0">
                        <a:solidFill>
                          <a:schemeClr val="dk1"/>
                        </a:solidFill>
                        <a:latin typeface="+mn-lt"/>
                        <a:ea typeface="+mn-ea"/>
                        <a:cs typeface="+mn-cs"/>
                      </a:endParaRPr>
                    </a:p>
                  </a:txBody>
                  <a:tcPr/>
                </a:tc>
                <a:tc>
                  <a:txBody>
                    <a:bodyPr/>
                    <a:lstStyle/>
                    <a:p>
                      <a:r>
                        <a:rPr lang="fr-FR" sz="1200" kern="1200" dirty="0" smtClean="0"/>
                        <a:t> </a:t>
                      </a:r>
                      <a:r>
                        <a:rPr lang="fr-FR" sz="1200" kern="1200" dirty="0" smtClean="0">
                          <a:effectLst/>
                        </a:rPr>
                        <a:t>Kimono tous ensemble </a:t>
                      </a:r>
                    </a:p>
                    <a:p>
                      <a:endParaRPr lang="fr-FR" sz="1200" kern="1200" dirty="0" smtClean="0">
                        <a:effectLst/>
                      </a:endParaRPr>
                    </a:p>
                    <a:p>
                      <a:endParaRPr lang="fr-FR" sz="1200" kern="1200" dirty="0">
                        <a:solidFill>
                          <a:schemeClr val="dk1"/>
                        </a:solidFill>
                        <a:effectLst/>
                        <a:latin typeface="+mn-lt"/>
                        <a:ea typeface="+mn-ea"/>
                        <a:cs typeface="+mn-cs"/>
                      </a:endParaRPr>
                    </a:p>
                  </a:txBody>
                  <a:tcPr/>
                </a:tc>
                <a:tc>
                  <a:txBody>
                    <a:bodyPr/>
                    <a:lstStyle/>
                    <a:p>
                      <a:pPr algn="ctr"/>
                      <a:r>
                        <a:rPr lang="fr-FR" sz="1200" kern="1200" dirty="0" smtClean="0">
                          <a:effectLst/>
                        </a:rPr>
                        <a:t>Ecriture Japonaise</a:t>
                      </a:r>
                    </a:p>
                    <a:p>
                      <a:pPr algn="ctr"/>
                      <a:endParaRPr lang="fr-FR" sz="1200" u="none" kern="1200" dirty="0" smtClean="0">
                        <a:effectLst/>
                      </a:endParaRPr>
                    </a:p>
                    <a:p>
                      <a:pPr algn="ctr"/>
                      <a:endParaRPr lang="fr-FR" sz="1200" b="1" u="none" kern="1200" dirty="0" smtClean="0">
                        <a:solidFill>
                          <a:schemeClr val="dk1"/>
                        </a:solidFill>
                        <a:latin typeface="+mn-lt"/>
                        <a:ea typeface="+mn-ea"/>
                        <a:cs typeface="+mn-cs"/>
                      </a:endParaRPr>
                    </a:p>
                  </a:txBody>
                  <a:tcPr/>
                </a:tc>
                <a:tc>
                  <a:txBody>
                    <a:bodyPr/>
                    <a:lstStyle/>
                    <a:p>
                      <a:pPr algn="ctr"/>
                      <a:r>
                        <a:rPr lang="fr-FR" sz="1200" kern="1200" dirty="0" smtClean="0">
                          <a:effectLst/>
                        </a:rPr>
                        <a:t>Fabrique ton cerisier japonais </a:t>
                      </a:r>
                    </a:p>
                    <a:p>
                      <a:pPr algn="ctr"/>
                      <a:endParaRPr lang="fr-FR" sz="1200" kern="1200" dirty="0" smtClean="0">
                        <a:solidFill>
                          <a:schemeClr val="dk1"/>
                        </a:solidFill>
                        <a:effectLst/>
                        <a:latin typeface="+mn-lt"/>
                        <a:ea typeface="+mn-ea"/>
                        <a:cs typeface="+mn-cs"/>
                      </a:endParaRPr>
                    </a:p>
                  </a:txBody>
                  <a:tcPr/>
                </a:tc>
                <a:tc>
                  <a:txBody>
                    <a:bodyPr/>
                    <a:lstStyle/>
                    <a:p>
                      <a:pPr algn="ctr"/>
                      <a:r>
                        <a:rPr lang="fr-FR" sz="1200" kern="1200" dirty="0" smtClean="0">
                          <a:effectLst/>
                        </a:rPr>
                        <a:t>RECOIS TON DIPLÔME </a:t>
                      </a:r>
                    </a:p>
                    <a:p>
                      <a:pPr algn="ctr"/>
                      <a:r>
                        <a:rPr lang="fr-FR" sz="1200" kern="1200" dirty="0" smtClean="0">
                          <a:effectLst/>
                        </a:rPr>
                        <a:t>SAMOURAÏ</a:t>
                      </a:r>
                    </a:p>
                    <a:p>
                      <a:pPr algn="ctr"/>
                      <a:endParaRPr lang="fr-FR" sz="1200" dirty="0"/>
                    </a:p>
                  </a:txBody>
                  <a:tcPr/>
                </a:tc>
                <a:extLst>
                  <a:ext uri="{0D108BD9-81ED-4DB2-BD59-A6C34878D82A}">
                    <a16:rowId xmlns:a16="http://schemas.microsoft.com/office/drawing/2014/main" val="3727915608"/>
                  </a:ext>
                </a:extLst>
              </a:tr>
            </a:tbl>
          </a:graphicData>
        </a:graphic>
      </p:graphicFrame>
      <p:sp>
        <p:nvSpPr>
          <p:cNvPr id="10" name="ZoneTexte 9">
            <a:extLst>
              <a:ext uri="{FF2B5EF4-FFF2-40B4-BE49-F238E27FC236}">
                <a16:creationId xmlns:a16="http://schemas.microsoft.com/office/drawing/2014/main" id="{42D06856-9581-44BB-4CE3-BF8A0B62E1FA}"/>
              </a:ext>
            </a:extLst>
          </p:cNvPr>
          <p:cNvSpPr txBox="1"/>
          <p:nvPr/>
        </p:nvSpPr>
        <p:spPr>
          <a:xfrm>
            <a:off x="2506983" y="175710"/>
            <a:ext cx="6663372" cy="584775"/>
          </a:xfrm>
          <a:prstGeom prst="rect">
            <a:avLst/>
          </a:prstGeom>
          <a:noFill/>
        </p:spPr>
        <p:txBody>
          <a:bodyPr wrap="square">
            <a:spAutoFit/>
          </a:bodyPr>
          <a:lstStyle/>
          <a:p>
            <a:pPr algn="ctr"/>
            <a:r>
              <a:rPr lang="fr-FR" sz="3200" b="1" dirty="0" smtClean="0"/>
              <a:t>2</a:t>
            </a:r>
            <a:r>
              <a:rPr lang="fr-FR" sz="3200" b="1" baseline="30000" dirty="0" smtClean="0"/>
              <a:t>ème</a:t>
            </a:r>
            <a:r>
              <a:rPr lang="fr-FR" sz="3200" b="1" dirty="0" smtClean="0"/>
              <a:t> semaine Avril 2024</a:t>
            </a:r>
            <a:endParaRPr lang="fr-FR" sz="3200" b="1" dirty="0"/>
          </a:p>
        </p:txBody>
      </p:sp>
      <p:pic>
        <p:nvPicPr>
          <p:cNvPr id="13" name="Image 12">
            <a:extLst>
              <a:ext uri="{FF2B5EF4-FFF2-40B4-BE49-F238E27FC236}">
                <a16:creationId xmlns:a16="http://schemas.microsoft.com/office/drawing/2014/main" id="{CB9CB400-DA35-B077-2440-7356ADEA1381}"/>
              </a:ext>
            </a:extLst>
          </p:cNvPr>
          <p:cNvPicPr>
            <a:picLocks noChangeAspect="1"/>
          </p:cNvPicPr>
          <p:nvPr/>
        </p:nvPicPr>
        <p:blipFill>
          <a:blip r:embed="rId3"/>
          <a:stretch>
            <a:fillRect/>
          </a:stretch>
        </p:blipFill>
        <p:spPr>
          <a:xfrm>
            <a:off x="10951001" y="5733648"/>
            <a:ext cx="1221671" cy="1085659"/>
          </a:xfrm>
          <a:prstGeom prst="rect">
            <a:avLst/>
          </a:prstGeom>
        </p:spPr>
      </p:pic>
      <p:sp>
        <p:nvSpPr>
          <p:cNvPr id="2" name="AutoShape 2" descr="Fonds d'écran Voyages : Afrique &gt; Fonds d'écran Madagascar Allée des  baobabs par vieux - Hebu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7" name="Image 6" descr="plateau de sushi et thé chaud 2004538 Art vectoriel chez Vecteez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5876" y="3340290"/>
            <a:ext cx="914400" cy="537243"/>
          </a:xfrm>
          <a:prstGeom prst="rect">
            <a:avLst/>
          </a:prstGeom>
          <a:noFill/>
          <a:ln>
            <a:noFill/>
          </a:ln>
        </p:spPr>
      </p:pic>
      <p:pic>
        <p:nvPicPr>
          <p:cNvPr id="8" name="Image 7" descr="Éventail Japonais : activité manuelle sur le Japon - Objectif IE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085" y="3136933"/>
            <a:ext cx="1244804" cy="740600"/>
          </a:xfrm>
          <a:prstGeom prst="rect">
            <a:avLst/>
          </a:prstGeom>
          <a:noFill/>
          <a:ln>
            <a:noFill/>
          </a:ln>
        </p:spPr>
      </p:pic>
      <p:pic>
        <p:nvPicPr>
          <p:cNvPr id="9" name="Image 8" descr="Asia House Stock Photos and Images - 123R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8862" y="3478468"/>
            <a:ext cx="849358" cy="582560"/>
          </a:xfrm>
          <a:prstGeom prst="rect">
            <a:avLst/>
          </a:prstGeom>
          <a:noFill/>
          <a:ln>
            <a:noFill/>
          </a:ln>
        </p:spPr>
      </p:pic>
      <p:pic>
        <p:nvPicPr>
          <p:cNvPr id="11" name="Image 10" descr="Comment écrire son prénom en japonais - Cours de Japonai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4310" y="3259395"/>
            <a:ext cx="1092087" cy="662696"/>
          </a:xfrm>
          <a:prstGeom prst="rect">
            <a:avLst/>
          </a:prstGeom>
          <a:noFill/>
          <a:ln>
            <a:noFill/>
          </a:ln>
        </p:spPr>
      </p:pic>
      <p:pic>
        <p:nvPicPr>
          <p:cNvPr id="12" name="Image 11" descr="Peindre une branche de cerisier japonais {Activité} - Maman Sur Le Fil"/>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59773" y="3362125"/>
            <a:ext cx="1315844" cy="621376"/>
          </a:xfrm>
          <a:prstGeom prst="rect">
            <a:avLst/>
          </a:prstGeom>
          <a:noFill/>
          <a:ln>
            <a:noFill/>
          </a:ln>
        </p:spPr>
      </p:pic>
      <p:pic>
        <p:nvPicPr>
          <p:cNvPr id="14" name="Image 13" descr="Certificat De Fin D'études Au Japon PNG , Diplôme, éducation, Culture  Japonaise Fichier PNG et PSD pour le téléchargement libre"/>
          <p:cNvPicPr/>
          <p:nvPr/>
        </p:nvPicPr>
        <p:blipFill rotWithShape="1">
          <a:blip r:embed="rId9" cstate="print">
            <a:extLst>
              <a:ext uri="{28A0092B-C50C-407E-A947-70E740481C1C}">
                <a14:useLocalDpi xmlns:a14="http://schemas.microsoft.com/office/drawing/2010/main" val="0"/>
              </a:ext>
            </a:extLst>
          </a:blip>
          <a:srcRect l="7206" t="9052" r="6619" b="8190"/>
          <a:stretch/>
        </p:blipFill>
        <p:spPr bwMode="auto">
          <a:xfrm>
            <a:off x="1038485" y="5157978"/>
            <a:ext cx="1823291" cy="1494263"/>
          </a:xfrm>
          <a:prstGeom prst="rect">
            <a:avLst/>
          </a:prstGeom>
          <a:noFill/>
          <a:ln>
            <a:noFill/>
          </a:ln>
        </p:spPr>
      </p:pic>
      <p:pic>
        <p:nvPicPr>
          <p:cNvPr id="15" name="Image 14" descr="Japanese kids kimono : plus de 1 771 images vectorielles de stock libres de  droits proposées sous licence | Shutterstock"/>
          <p:cNvPicPr/>
          <p:nvPr/>
        </p:nvPicPr>
        <p:blipFill rotWithShape="1">
          <a:blip r:embed="rId10" cstate="print">
            <a:clrChange>
              <a:clrFrom>
                <a:srgbClr val="F9F9F9"/>
              </a:clrFrom>
              <a:clrTo>
                <a:srgbClr val="F9F9F9">
                  <a:alpha val="0"/>
                </a:srgbClr>
              </a:clrTo>
            </a:clrChange>
            <a:extLst>
              <a:ext uri="{28A0092B-C50C-407E-A947-70E740481C1C}">
                <a14:useLocalDpi xmlns:a14="http://schemas.microsoft.com/office/drawing/2010/main" val="0"/>
              </a:ext>
            </a:extLst>
          </a:blip>
          <a:srcRect l="7000" t="7381" r="7667" b="15404"/>
          <a:stretch/>
        </p:blipFill>
        <p:spPr bwMode="auto">
          <a:xfrm>
            <a:off x="3343283" y="4940054"/>
            <a:ext cx="1154606" cy="1081669"/>
          </a:xfrm>
          <a:prstGeom prst="rect">
            <a:avLst/>
          </a:prstGeom>
          <a:noFill/>
          <a:ln>
            <a:noFill/>
          </a:ln>
        </p:spPr>
      </p:pic>
      <p:pic>
        <p:nvPicPr>
          <p:cNvPr id="16" name="Image 15" descr="Timbres calligraphie Kanji Japonaisle pouvoir de l'amour"/>
          <p:cNvPicPr/>
          <p:nvPr/>
        </p:nvPicPr>
        <p:blipFill rotWithShape="1">
          <a:blip r:embed="rId11" cstate="print">
            <a:extLst>
              <a:ext uri="{28A0092B-C50C-407E-A947-70E740481C1C}">
                <a14:useLocalDpi xmlns:a14="http://schemas.microsoft.com/office/drawing/2010/main" val="0"/>
              </a:ext>
            </a:extLst>
          </a:blip>
          <a:srcRect l="6884" t="10660" r="18120" b="10880"/>
          <a:stretch/>
        </p:blipFill>
        <p:spPr bwMode="auto">
          <a:xfrm>
            <a:off x="5206298" y="4940054"/>
            <a:ext cx="1361119" cy="1226634"/>
          </a:xfrm>
          <a:prstGeom prst="rect">
            <a:avLst/>
          </a:prstGeom>
          <a:noFill/>
          <a:ln>
            <a:noFill/>
          </a:ln>
        </p:spPr>
      </p:pic>
      <p:pic>
        <p:nvPicPr>
          <p:cNvPr id="18" name="Image 17" descr="Japanese Schoolgirls Vectores, Ilustraciones y Gráficos - 123RF"/>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59773" y="5177245"/>
            <a:ext cx="1400071" cy="1099232"/>
          </a:xfrm>
          <a:prstGeom prst="rect">
            <a:avLst/>
          </a:prstGeom>
          <a:noFill/>
          <a:ln>
            <a:noFill/>
          </a:ln>
        </p:spPr>
      </p:pic>
      <p:graphicFrame>
        <p:nvGraphicFramePr>
          <p:cNvPr id="3" name="Tableau 2"/>
          <p:cNvGraphicFramePr>
            <a:graphicFrameLocks noGrp="1"/>
          </p:cNvGraphicFramePr>
          <p:nvPr>
            <p:extLst>
              <p:ext uri="{D42A27DB-BD31-4B8C-83A1-F6EECF244321}">
                <p14:modId xmlns:p14="http://schemas.microsoft.com/office/powerpoint/2010/main" val="3816630026"/>
              </p:ext>
            </p:extLst>
          </p:nvPr>
        </p:nvGraphicFramePr>
        <p:xfrm>
          <a:off x="989349" y="824602"/>
          <a:ext cx="9698640" cy="634786"/>
        </p:xfrm>
        <a:graphic>
          <a:graphicData uri="http://schemas.openxmlformats.org/drawingml/2006/table">
            <a:tbl>
              <a:tblPr firstRow="1" bandRow="1">
                <a:effectLst>
                  <a:outerShdw blurRad="50800" dist="38100" dir="18900000" algn="bl" rotWithShape="0">
                    <a:prstClr val="black">
                      <a:alpha val="40000"/>
                    </a:prstClr>
                  </a:outerShdw>
                </a:effectLst>
                <a:tableStyleId>{F5AB1C69-6EDB-4FF4-983F-18BD219EF322}</a:tableStyleId>
              </a:tblPr>
              <a:tblGrid>
                <a:gridCol w="9698640">
                  <a:extLst>
                    <a:ext uri="{9D8B030D-6E8A-4147-A177-3AD203B41FA5}">
                      <a16:colId xmlns:a16="http://schemas.microsoft.com/office/drawing/2014/main" val="499842101"/>
                    </a:ext>
                  </a:extLst>
                </a:gridCol>
              </a:tblGrid>
              <a:tr h="634786">
                <a:tc>
                  <a:txBody>
                    <a:bodyPr/>
                    <a:lstStyle/>
                    <a:p>
                      <a:r>
                        <a:rPr lang="fr-FR" sz="1100" b="0" i="1" dirty="0" smtClean="0">
                          <a:solidFill>
                            <a:schemeClr val="tx1"/>
                          </a:solidFill>
                        </a:rPr>
                        <a:t>Les enfants de</a:t>
                      </a:r>
                      <a:r>
                        <a:rPr lang="fr-FR" sz="1100" b="0" i="1" baseline="0" dirty="0" smtClean="0">
                          <a:solidFill>
                            <a:schemeClr val="tx1"/>
                          </a:solidFill>
                        </a:rPr>
                        <a:t> l’accueil</a:t>
                      </a:r>
                      <a:r>
                        <a:rPr lang="fr-FR" sz="1100" b="0" i="1" dirty="0" smtClean="0">
                          <a:solidFill>
                            <a:schemeClr val="tx1"/>
                          </a:solidFill>
                        </a:rPr>
                        <a:t> de loisirs se retrouvent au 13e siècle au pays des samouraïs,</a:t>
                      </a:r>
                      <a:r>
                        <a:rPr lang="fr-FR" sz="1100" b="0" i="1" baseline="0" dirty="0" smtClean="0">
                          <a:solidFill>
                            <a:schemeClr val="tx1"/>
                          </a:solidFill>
                        </a:rPr>
                        <a:t> le</a:t>
                      </a:r>
                      <a:r>
                        <a:rPr lang="fr-FR" sz="1100" b="0" i="1" dirty="0" smtClean="0">
                          <a:solidFill>
                            <a:schemeClr val="tx1"/>
                          </a:solidFill>
                        </a:rPr>
                        <a:t> JAPON, grâce à un coup de sabre magique.</a:t>
                      </a:r>
                      <a:r>
                        <a:rPr lang="fr-FR" sz="1100" b="0" i="1" baseline="0" dirty="0" smtClean="0">
                          <a:solidFill>
                            <a:schemeClr val="tx1"/>
                          </a:solidFill>
                        </a:rPr>
                        <a:t> </a:t>
                      </a:r>
                      <a:r>
                        <a:rPr lang="fr-FR" sz="1100" b="0" i="1" dirty="0" smtClean="0">
                          <a:solidFill>
                            <a:schemeClr val="tx1"/>
                          </a:solidFill>
                        </a:rPr>
                        <a:t>Ils vont voyager à travers le pays et se retrouver à la campagne où ils tombent nez à nez avec un samouraï. En voyant celui-ci en action, les enfants désirent devenir comme lui .</a:t>
                      </a:r>
                    </a:p>
                    <a:p>
                      <a:r>
                        <a:rPr lang="fr-FR" sz="1100" b="0" i="1" dirty="0" smtClean="0">
                          <a:solidFill>
                            <a:schemeClr val="tx1"/>
                          </a:solidFill>
                        </a:rPr>
                        <a:t>Après avoir demandé comment s’y prendre, le samouraï explique les actions les plus importantes à suivre tout au long de la semaine…</a:t>
                      </a:r>
                    </a:p>
                  </a:txBody>
                  <a:tcPr>
                    <a:solidFill>
                      <a:schemeClr val="accent2">
                        <a:lumMod val="60000"/>
                        <a:lumOff val="40000"/>
                      </a:schemeClr>
                    </a:solidFill>
                  </a:tcPr>
                </a:tc>
                <a:extLst>
                  <a:ext uri="{0D108BD9-81ED-4DB2-BD59-A6C34878D82A}">
                    <a16:rowId xmlns:a16="http://schemas.microsoft.com/office/drawing/2014/main" val="1826062158"/>
                  </a:ext>
                </a:extLst>
              </a:tr>
            </a:tbl>
          </a:graphicData>
        </a:graphic>
      </p:graphicFrame>
      <p:pic>
        <p:nvPicPr>
          <p:cNvPr id="4" name="Image 3"/>
          <p:cNvPicPr>
            <a:picLocks noChangeAspect="1"/>
          </p:cNvPicPr>
          <p:nvPr/>
        </p:nvPicPr>
        <p:blipFill rotWithShape="1">
          <a:blip r:embed="rId13">
            <a:extLst>
              <a:ext uri="{28A0092B-C50C-407E-A947-70E740481C1C}">
                <a14:useLocalDpi xmlns:a14="http://schemas.microsoft.com/office/drawing/2010/main" val="0"/>
              </a:ext>
            </a:extLst>
          </a:blip>
          <a:srcRect t="12358" b="8456"/>
          <a:stretch/>
        </p:blipFill>
        <p:spPr>
          <a:xfrm>
            <a:off x="7084310" y="4964884"/>
            <a:ext cx="1693553" cy="1341074"/>
          </a:xfrm>
          <a:prstGeom prst="rect">
            <a:avLst/>
          </a:prstGeom>
        </p:spPr>
      </p:pic>
    </p:spTree>
    <p:extLst>
      <p:ext uri="{BB962C8B-B14F-4D97-AF65-F5344CB8AC3E}">
        <p14:creationId xmlns:p14="http://schemas.microsoft.com/office/powerpoint/2010/main" val="7870276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TotalTime>
  <Words>588</Words>
  <Application>Microsoft Office PowerPoint</Application>
  <PresentationFormat>Grand écran</PresentationFormat>
  <Paragraphs>140</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Meedori Sans</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Lola Monnier</dc:creator>
  <cp:lastModifiedBy>Caroline LECLERC</cp:lastModifiedBy>
  <cp:revision>46</cp:revision>
  <dcterms:created xsi:type="dcterms:W3CDTF">2022-07-07T13:28:03Z</dcterms:created>
  <dcterms:modified xsi:type="dcterms:W3CDTF">2024-04-05T06:40:46Z</dcterms:modified>
</cp:coreProperties>
</file>