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0FC"/>
    <a:srgbClr val="0C3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8"/>
  </p:normalViewPr>
  <p:slideViewPr>
    <p:cSldViewPr snapToGrid="0" snapToObjects="1">
      <p:cViewPr varScale="1">
        <p:scale>
          <a:sx n="109" d="100"/>
          <a:sy n="109" d="100"/>
        </p:scale>
        <p:origin x="6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3E32-1557-274F-9C4F-9559DE6C4485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ACDE-FF9C-7D4F-9F97-FEC65CD3F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5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4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1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1282-362F-3C41-B741-934F18097E1A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7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CC463A"/>
              </a:clrFrom>
              <a:clrTo>
                <a:srgbClr val="CC463A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-1" y="-2198"/>
            <a:ext cx="12192001" cy="68601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FF4682-AAB8-612A-9192-F3D1B1C36F52}"/>
              </a:ext>
            </a:extLst>
          </p:cNvPr>
          <p:cNvSpPr txBox="1"/>
          <p:nvPr/>
        </p:nvSpPr>
        <p:spPr>
          <a:xfrm>
            <a:off x="558139" y="1060589"/>
            <a:ext cx="43048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Le petit mot de l’</a:t>
            </a:r>
            <a:r>
              <a:rPr lang="fr-FR" sz="1600" b="1" u="sng" dirty="0" err="1"/>
              <a:t>équipe</a:t>
            </a:r>
            <a:r>
              <a:rPr lang="fr-FR" sz="1600" b="1" u="sng" dirty="0"/>
              <a:t> </a:t>
            </a:r>
          </a:p>
          <a:p>
            <a:pPr algn="just"/>
            <a:r>
              <a:rPr lang="fr-FR" sz="1400" dirty="0"/>
              <a:t>Durant </a:t>
            </a:r>
            <a:r>
              <a:rPr lang="fr-FR" sz="1400" dirty="0" smtClean="0"/>
              <a:t>les vacances, nous continuons le voyage à travers le monde et ses climats. Nous avons choisi de voyager au Japon pour les vacances de Printemps.</a:t>
            </a:r>
          </a:p>
          <a:p>
            <a:pPr algn="just"/>
            <a:r>
              <a:rPr lang="fr-FR" sz="1400" dirty="0" smtClean="0"/>
              <a:t> Pensez à prévoir pour </a:t>
            </a:r>
            <a:r>
              <a:rPr lang="fr-FR" sz="1400" dirty="0"/>
              <a:t>votre enfant :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Un </a:t>
            </a:r>
            <a:r>
              <a:rPr lang="fr-FR" sz="1400" dirty="0"/>
              <a:t>sac à dos</a:t>
            </a:r>
            <a:br>
              <a:rPr lang="fr-FR" sz="1400" dirty="0"/>
            </a:br>
            <a:r>
              <a:rPr lang="fr-FR" sz="1400" dirty="0"/>
              <a:t>- Une gourde</a:t>
            </a:r>
            <a:br>
              <a:rPr lang="fr-FR" sz="1400" dirty="0"/>
            </a:br>
            <a:r>
              <a:rPr lang="fr-FR" sz="1400" dirty="0"/>
              <a:t>- </a:t>
            </a:r>
            <a:r>
              <a:rPr lang="fr-FR" sz="1400" dirty="0" smtClean="0"/>
              <a:t>Une </a:t>
            </a:r>
            <a:r>
              <a:rPr lang="fr-FR" sz="1400" dirty="0"/>
              <a:t>tenue </a:t>
            </a:r>
            <a:r>
              <a:rPr lang="fr-FR" sz="1400" dirty="0" smtClean="0"/>
              <a:t>appropriée </a:t>
            </a:r>
            <a:r>
              <a:rPr lang="fr-FR" sz="1400" dirty="0"/>
              <a:t>est </a:t>
            </a:r>
            <a:r>
              <a:rPr lang="fr-FR" sz="1400" dirty="0" smtClean="0"/>
              <a:t>nécessaire (baskets, manteau,…)</a:t>
            </a:r>
          </a:p>
          <a:p>
            <a:pPr algn="just"/>
            <a:r>
              <a:rPr lang="fr-FR" sz="1400" dirty="0" smtClean="0"/>
              <a:t>Nous </a:t>
            </a:r>
            <a:r>
              <a:rPr lang="fr-FR" sz="1400" dirty="0"/>
              <a:t>vous souhaitons </a:t>
            </a:r>
            <a:r>
              <a:rPr lang="fr-FR" sz="1400" dirty="0" smtClean="0"/>
              <a:t>d’excellentes vacances. </a:t>
            </a:r>
            <a:endParaRPr lang="fr-FR" sz="1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FB1979-D88E-5967-D750-CCADF633413D}"/>
              </a:ext>
            </a:extLst>
          </p:cNvPr>
          <p:cNvSpPr txBox="1"/>
          <p:nvPr/>
        </p:nvSpPr>
        <p:spPr>
          <a:xfrm>
            <a:off x="6341619" y="1048957"/>
            <a:ext cx="4834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ACCUEIL DE LOISIRS ELEMENTAIRE </a:t>
            </a:r>
            <a:r>
              <a:rPr lang="fr-FR" b="1" u="sng" dirty="0" smtClean="0"/>
              <a:t>JEAN DE LA FONTAINE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dirty="0" smtClean="0"/>
              <a:t>84 rue de </a:t>
            </a:r>
            <a:r>
              <a:rPr lang="fr-FR" sz="1600" dirty="0" err="1" smtClean="0"/>
              <a:t>Gravigny</a:t>
            </a:r>
            <a:endParaRPr lang="fr-FR" sz="1600" dirty="0"/>
          </a:p>
          <a:p>
            <a:r>
              <a:rPr lang="fr-FR" sz="1600" dirty="0"/>
              <a:t>91380 Chilly-Mazarin</a:t>
            </a:r>
            <a:br>
              <a:rPr lang="fr-FR" sz="1600" dirty="0"/>
            </a:br>
            <a:r>
              <a:rPr lang="fr-FR" sz="1600" dirty="0" smtClean="0"/>
              <a:t>Tel</a:t>
            </a:r>
            <a:r>
              <a:rPr lang="fr-FR" sz="1600" dirty="0"/>
              <a:t>. : </a:t>
            </a:r>
            <a:r>
              <a:rPr lang="fr-FR" sz="1600" dirty="0" smtClean="0"/>
              <a:t>01.69.10.59.93</a:t>
            </a:r>
            <a:endParaRPr lang="fr-FR" sz="1600" dirty="0"/>
          </a:p>
          <a:p>
            <a:r>
              <a:rPr lang="fr-FR" sz="1600" dirty="0" err="1"/>
              <a:t>espace.mandela@ville-chilly-mazarin.fr</a:t>
            </a:r>
            <a:r>
              <a:rPr lang="fr-FR" sz="16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AD4BB8-A272-2ABC-3981-029D92370DB7}"/>
              </a:ext>
            </a:extLst>
          </p:cNvPr>
          <p:cNvSpPr txBox="1"/>
          <p:nvPr/>
        </p:nvSpPr>
        <p:spPr>
          <a:xfrm>
            <a:off x="558139" y="3510771"/>
            <a:ext cx="494771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Intentions </a:t>
            </a:r>
            <a:r>
              <a:rPr lang="fr-FR" sz="1200" b="1" u="sng" dirty="0" err="1" smtClean="0"/>
              <a:t>pédagogiques</a:t>
            </a:r>
            <a:r>
              <a:rPr lang="fr-FR" sz="1200" b="1" u="sng" dirty="0" smtClean="0"/>
              <a:t> et choix de l’enfant </a:t>
            </a:r>
          </a:p>
          <a:p>
            <a:r>
              <a:rPr lang="fr-FR" sz="1200" dirty="0" smtClean="0"/>
              <a:t>Nos intentions </a:t>
            </a:r>
            <a:r>
              <a:rPr lang="fr-FR" sz="1200" dirty="0" err="1" smtClean="0"/>
              <a:t>pédagogiques</a:t>
            </a:r>
            <a:r>
              <a:rPr lang="fr-FR" sz="1200" dirty="0" smtClean="0"/>
              <a:t> sont de :</a:t>
            </a:r>
            <a:br>
              <a:rPr lang="fr-FR" sz="1200" dirty="0" smtClean="0"/>
            </a:br>
            <a:r>
              <a:rPr lang="fr-FR" sz="1200" dirty="0" err="1" smtClean="0"/>
              <a:t>Préparer</a:t>
            </a:r>
            <a:r>
              <a:rPr lang="fr-FR" sz="1200" dirty="0" smtClean="0"/>
              <a:t> les enfants à l’apprentissage de la vie en </a:t>
            </a:r>
            <a:r>
              <a:rPr lang="fr-FR" sz="1200" dirty="0" err="1" smtClean="0"/>
              <a:t>collectivite</a:t>
            </a:r>
            <a:r>
              <a:rPr lang="fr-FR" sz="1200" dirty="0" smtClean="0"/>
              <a:t>́ et les accompagner vers une autonomie croissante ainsi que le respect de chacun.  </a:t>
            </a:r>
          </a:p>
          <a:p>
            <a:r>
              <a:rPr lang="fr-FR" sz="1200" dirty="0" smtClean="0"/>
              <a:t>Permettre aux enfants de pratiquer des </a:t>
            </a:r>
            <a:r>
              <a:rPr lang="fr-FR" sz="1200" dirty="0" err="1" smtClean="0"/>
              <a:t>activités</a:t>
            </a:r>
            <a:r>
              <a:rPr lang="fr-FR" sz="1200" dirty="0" smtClean="0"/>
              <a:t> de loisirs en favorisant l’expression, l’</a:t>
            </a:r>
            <a:r>
              <a:rPr lang="fr-FR" sz="1200" dirty="0" err="1" smtClean="0"/>
              <a:t>expérimentation</a:t>
            </a:r>
            <a:r>
              <a:rPr lang="fr-FR" sz="1200" dirty="0" smtClean="0"/>
              <a:t>, la </a:t>
            </a:r>
            <a:r>
              <a:rPr lang="fr-FR" sz="1200" dirty="0" err="1" smtClean="0"/>
              <a:t>découverte</a:t>
            </a:r>
            <a:r>
              <a:rPr lang="fr-FR" sz="1200" dirty="0" smtClean="0"/>
              <a:t> et le jeu. </a:t>
            </a:r>
          </a:p>
          <a:p>
            <a:r>
              <a:rPr lang="fr-FR" sz="1200" dirty="0" smtClean="0"/>
              <a:t>L’</a:t>
            </a:r>
            <a:r>
              <a:rPr lang="fr-FR" sz="1200" dirty="0" err="1" smtClean="0"/>
              <a:t>équipe</a:t>
            </a:r>
            <a:r>
              <a:rPr lang="fr-FR" sz="1200" dirty="0" smtClean="0"/>
              <a:t> d’animation propose des </a:t>
            </a:r>
            <a:r>
              <a:rPr lang="fr-FR" sz="1200" dirty="0" err="1" smtClean="0"/>
              <a:t>activités</a:t>
            </a:r>
            <a:r>
              <a:rPr lang="fr-FR" sz="1200" dirty="0" smtClean="0"/>
              <a:t> </a:t>
            </a:r>
            <a:r>
              <a:rPr lang="fr-FR" sz="1200" dirty="0" err="1" smtClean="0"/>
              <a:t>variées</a:t>
            </a:r>
            <a:r>
              <a:rPr lang="fr-FR" sz="1200" dirty="0" smtClean="0"/>
              <a:t> pouvant </a:t>
            </a:r>
            <a:r>
              <a:rPr lang="fr-FR" sz="1200" dirty="0" err="1" smtClean="0"/>
              <a:t>répondre</a:t>
            </a:r>
            <a:r>
              <a:rPr lang="fr-FR" sz="1200" dirty="0" smtClean="0"/>
              <a:t> aux envies de chacun en lien avec des projets à court ou long terme. </a:t>
            </a:r>
          </a:p>
          <a:p>
            <a:endParaRPr lang="fr-FR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02B8C1-4142-D94A-FB69-436E07B671C7}"/>
              </a:ext>
            </a:extLst>
          </p:cNvPr>
          <p:cNvSpPr txBox="1"/>
          <p:nvPr/>
        </p:nvSpPr>
        <p:spPr>
          <a:xfrm>
            <a:off x="558139" y="5453122"/>
            <a:ext cx="47758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Infos mesures </a:t>
            </a:r>
            <a:r>
              <a:rPr lang="fr-FR" sz="1600" b="1" u="sng" dirty="0" smtClean="0"/>
              <a:t>Vigilance </a:t>
            </a:r>
            <a:r>
              <a:rPr lang="fr-FR" sz="1600" b="1" u="sng" dirty="0"/>
              <a:t>Attentat </a:t>
            </a:r>
          </a:p>
          <a:p>
            <a:r>
              <a:rPr lang="fr-FR" sz="1200" b="1" dirty="0" smtClean="0"/>
              <a:t>Vigilance </a:t>
            </a:r>
            <a:r>
              <a:rPr lang="fr-FR" sz="1200" b="1" dirty="0"/>
              <a:t>urgence attentat :</a:t>
            </a:r>
            <a:r>
              <a:rPr lang="fr-FR" sz="1200" dirty="0"/>
              <a:t> Les parents ne sont pas </a:t>
            </a:r>
            <a:r>
              <a:rPr lang="fr-FR" sz="1200" dirty="0" err="1"/>
              <a:t>autorisés</a:t>
            </a:r>
            <a:r>
              <a:rPr lang="fr-FR" sz="1200" dirty="0"/>
              <a:t> à entrer dans l’</a:t>
            </a:r>
            <a:r>
              <a:rPr lang="fr-FR" sz="1200" dirty="0" err="1"/>
              <a:t>établissement</a:t>
            </a:r>
            <a:r>
              <a:rPr lang="fr-FR" sz="1200" dirty="0"/>
              <a:t>. </a:t>
            </a:r>
            <a:endParaRPr lang="fr-FR" sz="1200" dirty="0" smtClean="0"/>
          </a:p>
          <a:p>
            <a:endParaRPr lang="fr-FR" sz="9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6956B8-4848-CE3B-FCCB-C43D64373192}"/>
              </a:ext>
            </a:extLst>
          </p:cNvPr>
          <p:cNvSpPr txBox="1"/>
          <p:nvPr/>
        </p:nvSpPr>
        <p:spPr>
          <a:xfrm>
            <a:off x="-148524" y="192261"/>
            <a:ext cx="1220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Meedori Sans" pitchFamily="2" charset="0"/>
              </a:rPr>
              <a:t>Programme d’activités </a:t>
            </a:r>
            <a:r>
              <a:rPr lang="fr-FR" sz="3600" b="1" dirty="0" smtClean="0">
                <a:latin typeface="Meedori Sans" pitchFamily="2" charset="0"/>
              </a:rPr>
              <a:t>: Vacances Avril 2024</a:t>
            </a:r>
            <a:endParaRPr lang="fr-FR" sz="3600" b="1" dirty="0">
              <a:latin typeface="Meedori San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AE5B47-06EB-2257-6BC2-74993CA0DF4A}"/>
              </a:ext>
            </a:extLst>
          </p:cNvPr>
          <p:cNvSpPr txBox="1"/>
          <p:nvPr/>
        </p:nvSpPr>
        <p:spPr>
          <a:xfrm>
            <a:off x="6341619" y="2768641"/>
            <a:ext cx="5343358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Horaires d’ouverture </a:t>
            </a:r>
            <a:r>
              <a:rPr lang="fr-FR" b="1" u="sng" dirty="0"/>
              <a:t>: </a:t>
            </a:r>
          </a:p>
          <a:p>
            <a:r>
              <a:rPr lang="fr-FR" sz="1400" b="1" u="sng" dirty="0" smtClean="0">
                <a:solidFill>
                  <a:srgbClr val="FF0000"/>
                </a:solidFill>
              </a:rPr>
              <a:t>Pour les enfants habituellement accueillis à l’Espace Nelson Mandela</a:t>
            </a:r>
            <a:endParaRPr lang="fr-FR" sz="1400" b="1" u="sng" dirty="0">
              <a:solidFill>
                <a:srgbClr val="FF0000"/>
              </a:solidFill>
            </a:endParaRPr>
          </a:p>
          <a:p>
            <a:endParaRPr lang="fr-FR" sz="900" b="1" dirty="0" smtClean="0">
              <a:solidFill>
                <a:srgbClr val="FF0000"/>
              </a:solidFill>
            </a:endParaRPr>
          </a:p>
          <a:p>
            <a:r>
              <a:rPr lang="fr-FR" sz="1600" b="1" dirty="0" err="1" smtClean="0"/>
              <a:t>Journée</a:t>
            </a:r>
            <a:r>
              <a:rPr lang="fr-FR" sz="1600" b="1" dirty="0" smtClean="0"/>
              <a:t> </a:t>
            </a:r>
            <a:r>
              <a:rPr lang="fr-FR" sz="1600" b="1" dirty="0"/>
              <a:t>:</a:t>
            </a:r>
            <a:r>
              <a:rPr lang="fr-FR" sz="1600" dirty="0"/>
              <a:t> de 7h30 à 19h</a:t>
            </a:r>
            <a:br>
              <a:rPr lang="fr-FR" sz="1600" dirty="0"/>
            </a:br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i="1" dirty="0" err="1">
                <a:solidFill>
                  <a:srgbClr val="FF0000"/>
                </a:solidFill>
              </a:rPr>
              <a:t>Arrivée</a:t>
            </a:r>
            <a:r>
              <a:rPr lang="fr-FR" sz="1400" i="1" dirty="0">
                <a:solidFill>
                  <a:srgbClr val="FF0000"/>
                </a:solidFill>
              </a:rPr>
              <a:t> entre 7h30 et 9h / </a:t>
            </a:r>
            <a:r>
              <a:rPr lang="fr-FR" sz="1400" i="1" dirty="0" smtClean="0">
                <a:solidFill>
                  <a:srgbClr val="FF0000"/>
                </a:solidFill>
              </a:rPr>
              <a:t>Départ </a:t>
            </a:r>
            <a:r>
              <a:rPr lang="fr-FR" sz="1400" i="1" dirty="0">
                <a:solidFill>
                  <a:srgbClr val="FF0000"/>
                </a:solidFill>
              </a:rPr>
              <a:t>de 16h30 h à 19 </a:t>
            </a:r>
            <a:r>
              <a:rPr lang="fr-FR" sz="1400" i="1" dirty="0" smtClean="0">
                <a:solidFill>
                  <a:srgbClr val="FF0000"/>
                </a:solidFill>
              </a:rPr>
              <a:t>h à l’accueil de loisirs les Albatros</a:t>
            </a:r>
            <a:r>
              <a:rPr lang="fr-FR" sz="1400" dirty="0" smtClean="0">
                <a:solidFill>
                  <a:srgbClr val="FF0000"/>
                </a:solidFill>
              </a:rPr>
              <a:t>) 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900" b="1" dirty="0" smtClean="0"/>
          </a:p>
          <a:p>
            <a:r>
              <a:rPr lang="fr-FR" sz="1600" b="1" dirty="0" smtClean="0"/>
              <a:t>Demi-journée </a:t>
            </a:r>
            <a:r>
              <a:rPr lang="fr-FR" sz="1600" b="1" dirty="0"/>
              <a:t>: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u="sng" dirty="0"/>
              <a:t>Le matin</a:t>
            </a:r>
            <a:r>
              <a:rPr lang="fr-FR" sz="1600" dirty="0"/>
              <a:t>: de 7h30 à 13h30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i="1" dirty="0">
                <a:solidFill>
                  <a:srgbClr val="FF0000"/>
                </a:solidFill>
              </a:rPr>
              <a:t>Accueil entre 7h30 et </a:t>
            </a:r>
            <a:r>
              <a:rPr lang="fr-FR" sz="1400" i="1" dirty="0" smtClean="0">
                <a:solidFill>
                  <a:srgbClr val="FF0000"/>
                </a:solidFill>
              </a:rPr>
              <a:t>9h à l’accueil de loisirs Les Albatros, </a:t>
            </a:r>
            <a:r>
              <a:rPr lang="fr-FR" sz="1400" i="1" dirty="0">
                <a:solidFill>
                  <a:srgbClr val="FF0000"/>
                </a:solidFill>
              </a:rPr>
              <a:t>départ de 13h à </a:t>
            </a:r>
            <a:r>
              <a:rPr lang="fr-FR" sz="1400" i="1" dirty="0" smtClean="0">
                <a:solidFill>
                  <a:srgbClr val="FF0000"/>
                </a:solidFill>
              </a:rPr>
              <a:t>13h30 à l’école Jean de la Fontaine</a:t>
            </a:r>
            <a:r>
              <a:rPr lang="fr-FR" sz="1400" dirty="0" smtClean="0">
                <a:solidFill>
                  <a:srgbClr val="FF0000"/>
                </a:solidFill>
              </a:rPr>
              <a:t>)</a:t>
            </a:r>
            <a:r>
              <a:rPr lang="fr-FR" sz="1400" dirty="0" smtClean="0"/>
              <a:t> </a:t>
            </a:r>
            <a:endParaRPr lang="fr-FR" sz="1400" dirty="0"/>
          </a:p>
          <a:p>
            <a:endParaRPr lang="fr-FR" sz="900" dirty="0" smtClean="0"/>
          </a:p>
          <a:p>
            <a:r>
              <a:rPr lang="fr-FR" sz="1600" u="sng" dirty="0" smtClean="0"/>
              <a:t>L’</a:t>
            </a:r>
            <a:r>
              <a:rPr lang="fr-FR" sz="1600" u="sng" dirty="0" err="1" smtClean="0"/>
              <a:t>après-midi</a:t>
            </a:r>
            <a:r>
              <a:rPr lang="fr-FR" sz="1600" dirty="0"/>
              <a:t>: </a:t>
            </a:r>
            <a:r>
              <a:rPr lang="fr-FR" sz="1600" dirty="0" smtClean="0"/>
              <a:t>de 13h00 à 13h30 </a:t>
            </a:r>
            <a:r>
              <a:rPr lang="fr-FR" sz="1400" dirty="0">
                <a:solidFill>
                  <a:srgbClr val="FF0000"/>
                </a:solidFill>
              </a:rPr>
              <a:t>(</a:t>
            </a:r>
            <a:r>
              <a:rPr lang="fr-FR" sz="1400" i="1" dirty="0">
                <a:solidFill>
                  <a:srgbClr val="FF0000"/>
                </a:solidFill>
              </a:rPr>
              <a:t>Accueil entre 13h00 et </a:t>
            </a:r>
            <a:r>
              <a:rPr lang="fr-FR" sz="1400" i="1" dirty="0" smtClean="0">
                <a:solidFill>
                  <a:srgbClr val="FF0000"/>
                </a:solidFill>
              </a:rPr>
              <a:t>13h30 à l’école Jean de la Fontaine, </a:t>
            </a:r>
            <a:r>
              <a:rPr lang="fr-FR" sz="1400" i="1" dirty="0">
                <a:solidFill>
                  <a:srgbClr val="FF0000"/>
                </a:solidFill>
              </a:rPr>
              <a:t>départ de 16h30 à 19h à l’accueil de loisirs les Albatros</a:t>
            </a:r>
            <a:r>
              <a:rPr lang="fr-FR" sz="1400">
                <a:solidFill>
                  <a:srgbClr val="FF0000"/>
                </a:solidFill>
              </a:rPr>
              <a:t>) </a:t>
            </a:r>
            <a:r>
              <a:rPr lang="fr-FR" sz="1600" dirty="0"/>
              <a:t/>
            </a:r>
            <a:br>
              <a:rPr lang="fr-FR" sz="1600" dirty="0"/>
            </a:br>
            <a:endParaRPr lang="fr-FR" sz="900" i="1" dirty="0" smtClean="0"/>
          </a:p>
          <a:p>
            <a:r>
              <a:rPr lang="fr-FR" sz="1400" i="1" dirty="0" smtClean="0"/>
              <a:t>Les </a:t>
            </a:r>
            <a:r>
              <a:rPr lang="fr-FR" sz="1400" i="1" dirty="0"/>
              <a:t>programmes des accueils de loisirs sont </a:t>
            </a:r>
            <a:r>
              <a:rPr lang="fr-FR" sz="1400" i="1" dirty="0" smtClean="0"/>
              <a:t>disponibles</a:t>
            </a:r>
          </a:p>
          <a:p>
            <a:r>
              <a:rPr lang="fr-FR" sz="1400" i="1" dirty="0" smtClean="0"/>
              <a:t>toute </a:t>
            </a:r>
            <a:r>
              <a:rPr lang="fr-FR" sz="1400" i="1" dirty="0"/>
              <a:t>l’</a:t>
            </a:r>
            <a:r>
              <a:rPr lang="fr-FR" sz="1400" i="1" dirty="0" err="1"/>
              <a:t>année</a:t>
            </a:r>
            <a:r>
              <a:rPr lang="fr-FR" sz="1400" i="1" dirty="0"/>
              <a:t> sur le site de la ville. </a:t>
            </a:r>
            <a:endParaRPr lang="fr-FR" sz="1400" dirty="0"/>
          </a:p>
          <a:p>
            <a:endParaRPr lang="fr-FR" sz="105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923636"/>
            <a:ext cx="12192000" cy="92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13" y="5812876"/>
            <a:ext cx="104860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1520542-AE8D-BBBE-8584-0763F6BDE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12112"/>
              </p:ext>
            </p:extLst>
          </p:nvPr>
        </p:nvGraphicFramePr>
        <p:xfrm>
          <a:off x="984734" y="1127478"/>
          <a:ext cx="10255350" cy="2270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1070">
                  <a:extLst>
                    <a:ext uri="{9D8B030D-6E8A-4147-A177-3AD203B41FA5}">
                      <a16:colId xmlns:a16="http://schemas.microsoft.com/office/drawing/2014/main" val="4100751279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1462549137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1353463398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2058795581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292531018"/>
                    </a:ext>
                  </a:extLst>
                </a:gridCol>
              </a:tblGrid>
              <a:tr h="48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Lundi</a:t>
                      </a:r>
                      <a:r>
                        <a:rPr lang="fr-FR" sz="1600" baseline="0" dirty="0" smtClean="0"/>
                        <a:t> 8 avril 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Mardi 9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Mercredi 10</a:t>
                      </a:r>
                      <a:r>
                        <a:rPr lang="fr-FR" sz="1600" baseline="0" dirty="0" smtClean="0"/>
                        <a:t>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Jeudi 11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Vendredi 12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43047"/>
                  </a:ext>
                </a:extLst>
              </a:tr>
              <a:tr h="17871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Création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de Pokémon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Dragon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en pointillisme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Création de masques Panda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Fabrication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err="1" smtClean="0"/>
                        <a:t>Koinobori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Porte-clés Panda en plastique fou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Fabrication de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Marque page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Course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d’orientation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400" dirty="0"/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Cinéma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16885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65B1B6F-33CA-F3D3-F554-141FEF14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03535"/>
              </p:ext>
            </p:extLst>
          </p:nvPr>
        </p:nvGraphicFramePr>
        <p:xfrm>
          <a:off x="984734" y="3397882"/>
          <a:ext cx="10255350" cy="2270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1070">
                  <a:extLst>
                    <a:ext uri="{9D8B030D-6E8A-4147-A177-3AD203B41FA5}">
                      <a16:colId xmlns:a16="http://schemas.microsoft.com/office/drawing/2014/main" val="863751902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2930073560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2589006442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1381610950"/>
                    </a:ext>
                  </a:extLst>
                </a:gridCol>
                <a:gridCol w="2051070">
                  <a:extLst>
                    <a:ext uri="{9D8B030D-6E8A-4147-A177-3AD203B41FA5}">
                      <a16:colId xmlns:a16="http://schemas.microsoft.com/office/drawing/2014/main" val="1433780330"/>
                    </a:ext>
                  </a:extLst>
                </a:gridCol>
              </a:tblGrid>
              <a:tr h="49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0427"/>
                  </a:ext>
                </a:extLst>
              </a:tr>
              <a:tr h="1774975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 smtClean="0"/>
                        <a:t>Création d’éventails</a:t>
                      </a:r>
                    </a:p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Fabrication</a:t>
                      </a:r>
                      <a:r>
                        <a:rPr lang="fr-FR" sz="1400" baseline="0" dirty="0" smtClean="0"/>
                        <a:t> de chapeaux japonais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Grand</a:t>
                      </a:r>
                      <a:r>
                        <a:rPr lang="fr-FR" sz="1400" baseline="0" dirty="0" smtClean="0"/>
                        <a:t> Quizz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Jeu : l’Ambassadeur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 smtClean="0"/>
                        <a:t> Jeu : Enquête</a:t>
                      </a:r>
                    </a:p>
                    <a:p>
                      <a:pPr algn="ctr"/>
                      <a:r>
                        <a:rPr lang="fr-FR" sz="1400" dirty="0" smtClean="0"/>
                        <a:t>« micro macro »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 smtClean="0"/>
                        <a:t>Fabrication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de </a:t>
                      </a:r>
                      <a:r>
                        <a:rPr lang="fr-FR" sz="1400" baseline="0" dirty="0" err="1" smtClean="0"/>
                        <a:t>shuriken</a:t>
                      </a:r>
                      <a:endParaRPr lang="fr-FR" sz="1400" baseline="0" dirty="0" smtClean="0"/>
                    </a:p>
                    <a:p>
                      <a:pPr algn="ctr"/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Jeu : le loup garou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1560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2D06856-9581-44BB-4CE3-BF8A0B62E1FA}"/>
              </a:ext>
            </a:extLst>
          </p:cNvPr>
          <p:cNvSpPr txBox="1"/>
          <p:nvPr/>
        </p:nvSpPr>
        <p:spPr>
          <a:xfrm>
            <a:off x="0" y="29958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Bernard MT Condensed" panose="02050806060905020404" pitchFamily="18" charset="77"/>
              </a:rPr>
              <a:t>Programme d’</a:t>
            </a:r>
            <a:r>
              <a:rPr lang="fr-FR" sz="3200" b="1" dirty="0" err="1">
                <a:latin typeface="Bernard MT Condensed" panose="02050806060905020404" pitchFamily="18" charset="77"/>
              </a:rPr>
              <a:t>activités</a:t>
            </a:r>
            <a:r>
              <a:rPr lang="fr-FR" sz="3200" b="1" dirty="0">
                <a:latin typeface="Bernard MT Condensed" panose="02050806060905020404" pitchFamily="18" charset="77"/>
              </a:rPr>
              <a:t> </a:t>
            </a:r>
            <a:r>
              <a:rPr lang="fr-FR" sz="3200" b="1" dirty="0" smtClean="0">
                <a:latin typeface="Bernard MT Condensed" panose="02050806060905020404" pitchFamily="18" charset="77"/>
              </a:rPr>
              <a:t>: Le Japon</a:t>
            </a:r>
            <a:endParaRPr lang="fr-FR" sz="3200" b="1" dirty="0">
              <a:latin typeface="Bernard MT Condensed" panose="02050806060905020404" pitchFamily="18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5778F4-B97F-6BC8-C903-8BDD2CF35134}"/>
              </a:ext>
            </a:extLst>
          </p:cNvPr>
          <p:cNvSpPr txBox="1"/>
          <p:nvPr/>
        </p:nvSpPr>
        <p:spPr>
          <a:xfrm>
            <a:off x="2636857" y="5825230"/>
            <a:ext cx="5528088" cy="830997"/>
          </a:xfrm>
          <a:prstGeom prst="rect">
            <a:avLst/>
          </a:prstGeom>
          <a:solidFill>
            <a:srgbClr val="FBE0F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Une tenue appropriée aux sorties est nécessaire (</a:t>
            </a:r>
            <a:r>
              <a:rPr lang="fr-FR" sz="1600" dirty="0" smtClean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baskets,…) </a:t>
            </a:r>
            <a:endParaRPr lang="fr-FR" sz="1600" dirty="0">
              <a:solidFill>
                <a:sysClr val="windowText" lastClr="000000"/>
              </a:solidFill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Venir à l’accueil avec un sac à dos contenant une gourde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Effectif limité pour les </a:t>
            </a:r>
            <a:r>
              <a:rPr lang="fr-FR" sz="1600" dirty="0" smtClean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sorties</a:t>
            </a:r>
            <a:endParaRPr lang="fr-FR" sz="1600" dirty="0">
              <a:solidFill>
                <a:sysClr val="windowText" lastClr="000000"/>
              </a:solidFill>
              <a:cs typeface="Mongolian Baiti" panose="03000500000000000000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5966">
            <a:off x="195730" y="5424516"/>
            <a:ext cx="1453805" cy="14538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464" y="5675777"/>
            <a:ext cx="1572904" cy="11583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513" y="-104384"/>
            <a:ext cx="1301544" cy="17397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46" y="-257912"/>
            <a:ext cx="2044212" cy="20442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22232" y="4422077"/>
            <a:ext cx="656167" cy="12462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416" y="4421776"/>
            <a:ext cx="1304192" cy="9708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0383" y="5825230"/>
            <a:ext cx="104860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122A55E3-2AD5-6E9C-C3A1-BF5FBC684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07997"/>
              </p:ext>
            </p:extLst>
          </p:nvPr>
        </p:nvGraphicFramePr>
        <p:xfrm>
          <a:off x="595744" y="1072839"/>
          <a:ext cx="10945090" cy="20739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89018">
                  <a:extLst>
                    <a:ext uri="{9D8B030D-6E8A-4147-A177-3AD203B41FA5}">
                      <a16:colId xmlns:a16="http://schemas.microsoft.com/office/drawing/2014/main" val="4100751279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1462549137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1353463398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2058795581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292531018"/>
                    </a:ext>
                  </a:extLst>
                </a:gridCol>
              </a:tblGrid>
              <a:tr h="437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Lundi 15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Mardi 16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Mercredi</a:t>
                      </a:r>
                      <a:r>
                        <a:rPr lang="fr-FR" sz="1600" baseline="0" dirty="0" smtClean="0"/>
                        <a:t> 17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Jeudi 18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 smtClean="0"/>
                        <a:t>Vendredi 19 avril</a:t>
                      </a:r>
                      <a:endParaRPr lang="fr-FR" sz="16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43047"/>
                  </a:ext>
                </a:extLst>
              </a:tr>
              <a:tr h="161678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Création</a:t>
                      </a:r>
                      <a:r>
                        <a:rPr lang="fr-FR" sz="1400" baseline="0" dirty="0" smtClean="0"/>
                        <a:t> de makis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 en pâte </a:t>
                      </a:r>
                      <a:r>
                        <a:rPr lang="fr-FR" sz="1400" baseline="0" dirty="0" err="1" smtClean="0"/>
                        <a:t>Fimo</a:t>
                      </a:r>
                      <a:endParaRPr lang="fr-FR" sz="14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Fabrication de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 cartes fleurs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Fabrication de lanternes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Chinoises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Poissons</a:t>
                      </a:r>
                      <a:r>
                        <a:rPr lang="fr-FR" sz="1400" baseline="0" dirty="0" smtClean="0"/>
                        <a:t> chinois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en carton</a:t>
                      </a: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Fabrication d’un chat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Porte-bonheur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Dragon en </a:t>
                      </a:r>
                      <a:r>
                        <a:rPr lang="fr-FR" sz="1400" dirty="0" smtClean="0"/>
                        <a:t>papier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smtClean="0"/>
                        <a:t>Course d’orientation</a:t>
                      </a:r>
                      <a:r>
                        <a:rPr lang="fr-FR" sz="1400" baseline="0" smtClean="0"/>
                        <a:t> 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Création de Bonzaï en papier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Petits</a:t>
                      </a:r>
                      <a:r>
                        <a:rPr lang="fr-FR" sz="1400" baseline="0" dirty="0" smtClean="0"/>
                        <a:t> personnages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En carton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Tableau décoratif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Branche de cerisier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Tournoi</a:t>
                      </a:r>
                      <a:r>
                        <a:rPr lang="fr-FR" sz="1400" baseline="0" dirty="0" smtClean="0"/>
                        <a:t> de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/>
                        <a:t>tennis de table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16885"/>
                  </a:ext>
                </a:extLst>
              </a:tr>
            </a:tbl>
          </a:graphicData>
        </a:graphic>
      </p:graphicFrame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390815B9-3016-B9D8-33E5-0B9C5EA11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14527"/>
              </p:ext>
            </p:extLst>
          </p:nvPr>
        </p:nvGraphicFramePr>
        <p:xfrm>
          <a:off x="595744" y="3127900"/>
          <a:ext cx="10945090" cy="21934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89018">
                  <a:extLst>
                    <a:ext uri="{9D8B030D-6E8A-4147-A177-3AD203B41FA5}">
                      <a16:colId xmlns:a16="http://schemas.microsoft.com/office/drawing/2014/main" val="863751902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2930073560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2589006442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1381610950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val="1433780330"/>
                    </a:ext>
                  </a:extLst>
                </a:gridCol>
              </a:tblGrid>
              <a:tr h="418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Repas</a:t>
                      </a:r>
                      <a:endParaRPr lang="fr-FR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Repas</a:t>
                      </a:r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0427"/>
                  </a:ext>
                </a:extLst>
              </a:tr>
              <a:tr h="1690513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baseline="0" dirty="0" smtClean="0"/>
                        <a:t>Balade et jeux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À la plaine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de </a:t>
                      </a:r>
                      <a:r>
                        <a:rPr lang="fr-FR" sz="1400" baseline="0" dirty="0" err="1" smtClean="0"/>
                        <a:t>Gravigny</a:t>
                      </a:r>
                      <a:endParaRPr lang="fr-FR" sz="1400" baseline="0" dirty="0" smtClean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Jeux</a:t>
                      </a:r>
                      <a:r>
                        <a:rPr lang="fr-FR" sz="1400" baseline="0" dirty="0" smtClean="0"/>
                        <a:t> de société</a:t>
                      </a:r>
                    </a:p>
                    <a:p>
                      <a:pPr algn="ctr"/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Atelier danse</a:t>
                      </a:r>
                      <a:endParaRPr lang="fr-FR" sz="1400" dirty="0" smtClean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1400" dirty="0" smtClean="0"/>
                        <a:t>Marque</a:t>
                      </a:r>
                      <a:r>
                        <a:rPr lang="fr-FR" sz="1400" baseline="0" dirty="0" smtClean="0"/>
                        <a:t> page Pokémon</a:t>
                      </a:r>
                    </a:p>
                    <a:p>
                      <a:pPr algn="ctr"/>
                      <a:endParaRPr lang="fr-FR" sz="1400" baseline="0" dirty="0" smtClean="0"/>
                    </a:p>
                    <a:p>
                      <a:pPr algn="ctr"/>
                      <a:r>
                        <a:rPr lang="fr-FR" sz="1400" baseline="0" dirty="0" smtClean="0"/>
                        <a:t>Eventails en papier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algn="ctr"/>
                      <a:r>
                        <a:rPr lang="fr-FR" sz="1400" dirty="0" smtClean="0"/>
                        <a:t>Sortie à la foret </a:t>
                      </a:r>
                    </a:p>
                    <a:p>
                      <a:pPr algn="ctr"/>
                      <a:r>
                        <a:rPr lang="fr-FR" sz="1400" dirty="0" smtClean="0"/>
                        <a:t>De </a:t>
                      </a:r>
                      <a:r>
                        <a:rPr lang="fr-FR" sz="1400" dirty="0" err="1" smtClean="0"/>
                        <a:t>Champcueil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  <a:p>
                      <a:pPr algn="ctr"/>
                      <a:r>
                        <a:rPr lang="fr-FR" sz="1400" dirty="0" smtClean="0"/>
                        <a:t>Grand jeu</a:t>
                      </a:r>
                    </a:p>
                    <a:p>
                      <a:pPr algn="ctr"/>
                      <a:r>
                        <a:rPr lang="fr-FR" sz="1400" dirty="0" smtClean="0"/>
                        <a:t>D’équipes</a:t>
                      </a:r>
                      <a:endParaRPr lang="fr-FR" sz="1400" dirty="0"/>
                    </a:p>
                  </a:txBody>
                  <a:tcPr>
                    <a:solidFill>
                      <a:srgbClr val="FBE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1560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4330BC3-6009-543D-EF76-17A7211315B6}"/>
              </a:ext>
            </a:extLst>
          </p:cNvPr>
          <p:cNvSpPr txBox="1"/>
          <p:nvPr/>
        </p:nvSpPr>
        <p:spPr>
          <a:xfrm>
            <a:off x="-19328" y="23963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Bernard MT Condensed" panose="02050806060905020404" pitchFamily="18" charset="77"/>
              </a:rPr>
              <a:t>Programme d’</a:t>
            </a:r>
            <a:r>
              <a:rPr lang="fr-FR" sz="3200" b="1" dirty="0" err="1">
                <a:latin typeface="Bernard MT Condensed" panose="02050806060905020404" pitchFamily="18" charset="77"/>
              </a:rPr>
              <a:t>activités</a:t>
            </a:r>
            <a:r>
              <a:rPr lang="fr-FR" sz="3200" b="1" dirty="0">
                <a:latin typeface="Bernard MT Condensed" panose="02050806060905020404" pitchFamily="18" charset="77"/>
              </a:rPr>
              <a:t> </a:t>
            </a:r>
            <a:r>
              <a:rPr lang="fr-FR" sz="3200" b="1" dirty="0" smtClean="0">
                <a:latin typeface="Bernard MT Condensed" panose="02050806060905020404" pitchFamily="18" charset="77"/>
              </a:rPr>
              <a:t>: Le Japon</a:t>
            </a:r>
            <a:endParaRPr lang="fr-FR" sz="3200" b="1" dirty="0">
              <a:latin typeface="Bernard MT Condensed" panose="02050806060905020404" pitchFamily="18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A7CE0B-889F-8568-9D7E-B0F83EAFB0A8}"/>
              </a:ext>
            </a:extLst>
          </p:cNvPr>
          <p:cNvSpPr txBox="1"/>
          <p:nvPr/>
        </p:nvSpPr>
        <p:spPr>
          <a:xfrm>
            <a:off x="2417248" y="5743143"/>
            <a:ext cx="5526025" cy="830997"/>
          </a:xfrm>
          <a:prstGeom prst="rect">
            <a:avLst/>
          </a:prstGeom>
          <a:solidFill>
            <a:srgbClr val="FBE0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Une tenue appropriée aux sorties est nécessaire (baskets</a:t>
            </a:r>
            <a:r>
              <a:rPr lang="fr-FR" sz="1600" dirty="0" smtClean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,…) </a:t>
            </a:r>
            <a:endParaRPr lang="fr-FR" sz="1600" dirty="0">
              <a:solidFill>
                <a:sysClr val="windowText" lastClr="000000"/>
              </a:solidFill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Venir à l’accueil avec un sac à dos contenant une gourde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ysClr val="windowText" lastClr="000000"/>
                </a:solidFill>
                <a:cs typeface="Mongolian Baiti" panose="03000500000000000000" pitchFamily="66" charset="0"/>
              </a:rPr>
              <a:t>Effectif limité pour les sorties pique-nique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85988">
            <a:off x="-1001780" y="4098551"/>
            <a:ext cx="3436717" cy="212585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08" y="5167685"/>
            <a:ext cx="1745555" cy="17455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1622" y="2784197"/>
            <a:ext cx="655203" cy="8736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1755" y="-102052"/>
            <a:ext cx="1211463" cy="162046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3888">
            <a:off x="10364159" y="-12043"/>
            <a:ext cx="1937320" cy="13706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90" y="5799908"/>
            <a:ext cx="1050487" cy="9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3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336</Words>
  <Application>Microsoft Office PowerPoint</Application>
  <PresentationFormat>Grand écran</PresentationFormat>
  <Paragraphs>139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Meedori Sans</vt:lpstr>
      <vt:lpstr>Mongolian Baiti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Monnier</dc:creator>
  <cp:lastModifiedBy>Mandela</cp:lastModifiedBy>
  <cp:revision>34</cp:revision>
  <cp:lastPrinted>2022-09-27T08:58:50Z</cp:lastPrinted>
  <dcterms:created xsi:type="dcterms:W3CDTF">2022-07-07T13:28:03Z</dcterms:created>
  <dcterms:modified xsi:type="dcterms:W3CDTF">2024-04-02T08:26:59Z</dcterms:modified>
</cp:coreProperties>
</file>