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"/>
  </p:notesMasterIdLst>
  <p:sldIdLst>
    <p:sldId id="256" r:id="rId2"/>
    <p:sldId id="258" r:id="rId3"/>
    <p:sldId id="257" r:id="rId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1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6404" autoAdjust="0"/>
  </p:normalViewPr>
  <p:slideViewPr>
    <p:cSldViewPr snapToGrid="0" snapToObjects="1">
      <p:cViewPr varScale="1">
        <p:scale>
          <a:sx n="83" d="100"/>
          <a:sy n="83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D3E32-1557-274F-9C4F-9559DE6C4485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BACDE-FF9C-7D4F-9F97-FEC65CD3FB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051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ACDE-FF9C-7D4F-9F97-FEC65CD3FBE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117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ACDE-FF9C-7D4F-9F97-FEC65CD3FBE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181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ACDE-FF9C-7D4F-9F97-FEC65CD3FBE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297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1282-362F-3C41-B741-934F18097E1A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45E3-1663-1940-B2DA-5680101572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254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1282-362F-3C41-B741-934F18097E1A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45E3-1663-1940-B2DA-5680101572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9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1282-362F-3C41-B741-934F18097E1A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45E3-1663-1940-B2DA-5680101572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061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1282-362F-3C41-B741-934F18097E1A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45E3-1663-1940-B2DA-5680101572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742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1282-362F-3C41-B741-934F18097E1A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45E3-1663-1940-B2DA-5680101572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597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1282-362F-3C41-B741-934F18097E1A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45E3-1663-1940-B2DA-5680101572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943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1282-362F-3C41-B741-934F18097E1A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45E3-1663-1940-B2DA-5680101572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96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1282-362F-3C41-B741-934F18097E1A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45E3-1663-1940-B2DA-5680101572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584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1282-362F-3C41-B741-934F18097E1A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45E3-1663-1940-B2DA-5680101572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153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1282-362F-3C41-B741-934F18097E1A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45E3-1663-1940-B2DA-5680101572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1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1282-362F-3C41-B741-934F18097E1A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45E3-1663-1940-B2DA-5680101572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18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41282-362F-3C41-B741-934F18097E1A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B45E3-1663-1940-B2DA-5680101572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75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4FF4682-AAB8-612A-9192-F3D1B1C36F52}"/>
              </a:ext>
            </a:extLst>
          </p:cNvPr>
          <p:cNvSpPr txBox="1"/>
          <p:nvPr/>
        </p:nvSpPr>
        <p:spPr>
          <a:xfrm>
            <a:off x="558139" y="1210007"/>
            <a:ext cx="43048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/>
              <a:t>Le petit mot de l’</a:t>
            </a:r>
            <a:r>
              <a:rPr lang="fr-FR" sz="1600" b="1" u="sng" dirty="0" err="1"/>
              <a:t>équipe</a:t>
            </a:r>
            <a:r>
              <a:rPr lang="fr-FR" sz="1600" b="1" u="sng" dirty="0"/>
              <a:t> </a:t>
            </a:r>
            <a:endParaRPr lang="fr-FR" sz="1600" b="1" u="sng" dirty="0" smtClean="0"/>
          </a:p>
          <a:p>
            <a:r>
              <a:rPr lang="fr-FR" sz="1200" dirty="0" smtClean="0"/>
              <a:t>Durant cette dernière période avant les grandes vacances d’été, nous allons tout d’abord nous balader au pays des super-héros dès le mois de mai et ensuite nous nous immergerons dans l’univers des pirates en juin.</a:t>
            </a:r>
            <a:endParaRPr lang="fr-FR" sz="1600" dirty="0"/>
          </a:p>
          <a:p>
            <a:r>
              <a:rPr lang="fr-FR" sz="1200" dirty="0" err="1"/>
              <a:t>P</a:t>
            </a:r>
            <a:r>
              <a:rPr lang="fr-FR" sz="1200" dirty="0" err="1" smtClean="0"/>
              <a:t>révoyez</a:t>
            </a:r>
            <a:r>
              <a:rPr lang="fr-FR" sz="1200" dirty="0" smtClean="0"/>
              <a:t> </a:t>
            </a:r>
            <a:r>
              <a:rPr lang="fr-FR" sz="1200" dirty="0"/>
              <a:t>pour votre enfant : </a:t>
            </a:r>
          </a:p>
          <a:p>
            <a:pPr marL="285750" indent="-285750">
              <a:buFontTx/>
              <a:buChar char="-"/>
            </a:pPr>
            <a:r>
              <a:rPr lang="fr-FR" sz="1200" dirty="0" smtClean="0"/>
              <a:t>Un </a:t>
            </a:r>
            <a:r>
              <a:rPr lang="fr-FR" sz="1200" dirty="0"/>
              <a:t>sac à dos</a:t>
            </a:r>
            <a:br>
              <a:rPr lang="fr-FR" sz="1200" dirty="0"/>
            </a:br>
            <a:r>
              <a:rPr lang="fr-FR" sz="1200" dirty="0"/>
              <a:t>- Une gourde</a:t>
            </a:r>
            <a:br>
              <a:rPr lang="fr-FR" sz="1200" dirty="0"/>
            </a:br>
            <a:r>
              <a:rPr lang="fr-FR" sz="1200" dirty="0"/>
              <a:t>- </a:t>
            </a:r>
            <a:r>
              <a:rPr lang="fr-FR" sz="1200" dirty="0" smtClean="0"/>
              <a:t>Une </a:t>
            </a:r>
            <a:r>
              <a:rPr lang="fr-FR" sz="1200" dirty="0"/>
              <a:t>tenue </a:t>
            </a:r>
            <a:r>
              <a:rPr lang="fr-FR" sz="1200" dirty="0" err="1"/>
              <a:t>appropriée</a:t>
            </a:r>
            <a:r>
              <a:rPr lang="fr-FR" sz="1200" dirty="0"/>
              <a:t> est </a:t>
            </a:r>
            <a:r>
              <a:rPr lang="fr-FR" sz="1200" dirty="0" err="1" smtClean="0"/>
              <a:t>nécessaire</a:t>
            </a:r>
            <a:r>
              <a:rPr lang="fr-FR" sz="1200" dirty="0"/>
              <a:t> </a:t>
            </a:r>
            <a:r>
              <a:rPr lang="fr-FR" sz="1200" dirty="0" smtClean="0"/>
              <a:t>(baskets, manteau,…)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5FB1979-D88E-5967-D750-CCADF633413D}"/>
              </a:ext>
            </a:extLst>
          </p:cNvPr>
          <p:cNvSpPr txBox="1"/>
          <p:nvPr/>
        </p:nvSpPr>
        <p:spPr>
          <a:xfrm>
            <a:off x="6792255" y="1314432"/>
            <a:ext cx="4767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/>
              <a:t>ACCUEIL DE LOISIRS ELEMENTAIRE NELSON MANDELA</a:t>
            </a:r>
            <a:r>
              <a:rPr lang="fr-FR" sz="1600" b="1" dirty="0"/>
              <a:t/>
            </a:r>
            <a:br>
              <a:rPr lang="fr-FR" sz="1600" b="1" dirty="0"/>
            </a:br>
            <a:r>
              <a:rPr lang="fr-FR" sz="1600" dirty="0"/>
              <a:t>37/39 rue de la Fontaine </a:t>
            </a:r>
            <a:r>
              <a:rPr lang="fr-FR" sz="1600" dirty="0" err="1"/>
              <a:t>Augère</a:t>
            </a:r>
            <a:r>
              <a:rPr lang="fr-FR" sz="1600" dirty="0"/>
              <a:t> </a:t>
            </a:r>
          </a:p>
          <a:p>
            <a:r>
              <a:rPr lang="fr-FR" sz="1600" dirty="0"/>
              <a:t>91380 Chilly-Mazarin</a:t>
            </a:r>
            <a:br>
              <a:rPr lang="fr-FR" sz="1600" dirty="0"/>
            </a:br>
            <a:r>
              <a:rPr lang="fr-FR" sz="1600" dirty="0" err="1"/>
              <a:t>Tél</a:t>
            </a:r>
            <a:r>
              <a:rPr lang="fr-FR" sz="1600" dirty="0"/>
              <a:t>. : </a:t>
            </a:r>
            <a:r>
              <a:rPr lang="fr-FR" sz="1600" dirty="0" smtClean="0"/>
              <a:t>01.60.19.49.79 </a:t>
            </a:r>
            <a:endParaRPr lang="fr-FR" sz="1600" dirty="0"/>
          </a:p>
          <a:p>
            <a:r>
              <a:rPr lang="fr-FR" sz="1600" dirty="0" err="1"/>
              <a:t>espace.mandela@ville-chilly-mazarin.fr</a:t>
            </a:r>
            <a:r>
              <a:rPr lang="fr-FR" sz="1600" dirty="0"/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AAD4BB8-A272-2ABC-3981-029D92370DB7}"/>
              </a:ext>
            </a:extLst>
          </p:cNvPr>
          <p:cNvSpPr txBox="1"/>
          <p:nvPr/>
        </p:nvSpPr>
        <p:spPr>
          <a:xfrm>
            <a:off x="558139" y="3220400"/>
            <a:ext cx="4947716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/>
              <a:t>Intentions </a:t>
            </a:r>
            <a:r>
              <a:rPr lang="fr-FR" sz="1600" b="1" u="sng" dirty="0" err="1"/>
              <a:t>pédagogiques</a:t>
            </a:r>
            <a:r>
              <a:rPr lang="fr-FR" sz="1600" b="1" u="sng" dirty="0"/>
              <a:t> et choix de l’enfant </a:t>
            </a:r>
          </a:p>
          <a:p>
            <a:r>
              <a:rPr lang="fr-FR" sz="1200" dirty="0"/>
              <a:t>Nos intentions </a:t>
            </a:r>
            <a:r>
              <a:rPr lang="fr-FR" sz="1200" dirty="0" err="1"/>
              <a:t>pédagogiques</a:t>
            </a:r>
            <a:r>
              <a:rPr lang="fr-FR" sz="1200" dirty="0"/>
              <a:t> sont de :</a:t>
            </a:r>
            <a:br>
              <a:rPr lang="fr-FR" sz="1200" dirty="0"/>
            </a:br>
            <a:r>
              <a:rPr lang="fr-FR" sz="1200" dirty="0" err="1"/>
              <a:t>Préparer</a:t>
            </a:r>
            <a:r>
              <a:rPr lang="fr-FR" sz="1200" dirty="0"/>
              <a:t> les enfants à l’apprentissage de la vie en </a:t>
            </a:r>
            <a:r>
              <a:rPr lang="fr-FR" sz="1200" dirty="0" err="1"/>
              <a:t>collectivite</a:t>
            </a:r>
            <a:r>
              <a:rPr lang="fr-FR" sz="1200" dirty="0"/>
              <a:t>́ et les accompagner vers une autonomie croissante ainsi que le respect de chacun.  </a:t>
            </a:r>
          </a:p>
          <a:p>
            <a:r>
              <a:rPr lang="fr-FR" sz="1200" dirty="0"/>
              <a:t>Permettre aux enfants de pratiquer des </a:t>
            </a:r>
            <a:r>
              <a:rPr lang="fr-FR" sz="1200" dirty="0" err="1"/>
              <a:t>activités</a:t>
            </a:r>
            <a:r>
              <a:rPr lang="fr-FR" sz="1200" dirty="0"/>
              <a:t> de loisirs en favorisant l’expression, l’</a:t>
            </a:r>
            <a:r>
              <a:rPr lang="fr-FR" sz="1200" dirty="0" err="1"/>
              <a:t>expérimentation</a:t>
            </a:r>
            <a:r>
              <a:rPr lang="fr-FR" sz="1200" dirty="0"/>
              <a:t>, la </a:t>
            </a:r>
            <a:r>
              <a:rPr lang="fr-FR" sz="1200" dirty="0" err="1"/>
              <a:t>découverte</a:t>
            </a:r>
            <a:r>
              <a:rPr lang="fr-FR" sz="1200" dirty="0"/>
              <a:t> et le jeu. </a:t>
            </a:r>
          </a:p>
          <a:p>
            <a:r>
              <a:rPr lang="fr-FR" sz="1200" dirty="0"/>
              <a:t>L’</a:t>
            </a:r>
            <a:r>
              <a:rPr lang="fr-FR" sz="1200" dirty="0" err="1"/>
              <a:t>équipe</a:t>
            </a:r>
            <a:r>
              <a:rPr lang="fr-FR" sz="1200" dirty="0"/>
              <a:t> d’animation propose des </a:t>
            </a:r>
            <a:r>
              <a:rPr lang="fr-FR" sz="1200" dirty="0" err="1"/>
              <a:t>activités</a:t>
            </a:r>
            <a:r>
              <a:rPr lang="fr-FR" sz="1200" dirty="0"/>
              <a:t> </a:t>
            </a:r>
            <a:r>
              <a:rPr lang="fr-FR" sz="1200" dirty="0" err="1"/>
              <a:t>variées</a:t>
            </a:r>
            <a:r>
              <a:rPr lang="fr-FR" sz="1200" dirty="0"/>
              <a:t> pouvant </a:t>
            </a:r>
            <a:r>
              <a:rPr lang="fr-FR" sz="1200" dirty="0" err="1"/>
              <a:t>répondre</a:t>
            </a:r>
            <a:r>
              <a:rPr lang="fr-FR" sz="1200" dirty="0"/>
              <a:t> aux envies de chacun en lien avec des projets à court ou long terme. </a:t>
            </a:r>
          </a:p>
          <a:p>
            <a:endParaRPr lang="fr-FR" sz="11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A02B8C1-4142-D94A-FB69-436E07B671C7}"/>
              </a:ext>
            </a:extLst>
          </p:cNvPr>
          <p:cNvSpPr txBox="1"/>
          <p:nvPr/>
        </p:nvSpPr>
        <p:spPr>
          <a:xfrm>
            <a:off x="549280" y="5102140"/>
            <a:ext cx="477586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/>
              <a:t>Infos </a:t>
            </a:r>
            <a:r>
              <a:rPr lang="fr-FR" sz="1600" b="1" u="sng" dirty="0" smtClean="0"/>
              <a:t>Vigilance </a:t>
            </a:r>
            <a:r>
              <a:rPr lang="fr-FR" sz="1600" b="1" u="sng" dirty="0"/>
              <a:t>Attentat </a:t>
            </a:r>
          </a:p>
          <a:p>
            <a:r>
              <a:rPr lang="fr-FR" sz="1200" b="1" dirty="0" smtClean="0"/>
              <a:t>Vigilance </a:t>
            </a:r>
            <a:r>
              <a:rPr lang="fr-FR" sz="1200" b="1" dirty="0"/>
              <a:t>urgence attentat :</a:t>
            </a:r>
            <a:r>
              <a:rPr lang="fr-FR" sz="1200" dirty="0"/>
              <a:t> Les parents ne sont pas </a:t>
            </a:r>
            <a:r>
              <a:rPr lang="fr-FR" sz="1200" dirty="0" err="1"/>
              <a:t>autorisés</a:t>
            </a:r>
            <a:r>
              <a:rPr lang="fr-FR" sz="1200" dirty="0"/>
              <a:t> à entrer dans l’</a:t>
            </a:r>
            <a:r>
              <a:rPr lang="fr-FR" sz="1200" dirty="0" err="1"/>
              <a:t>établissement</a:t>
            </a:r>
            <a:r>
              <a:rPr lang="fr-FR" sz="1200" dirty="0"/>
              <a:t>. Vous pouvez entrer dans la cour jusqu’à la porte d’</a:t>
            </a:r>
            <a:r>
              <a:rPr lang="fr-FR" sz="1200" dirty="0" err="1"/>
              <a:t>entrée</a:t>
            </a:r>
            <a:r>
              <a:rPr lang="fr-FR" sz="1200" dirty="0"/>
              <a:t>. </a:t>
            </a:r>
          </a:p>
          <a:p>
            <a:endParaRPr lang="fr-FR" sz="9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96956B8-4848-CE3B-FCCB-C43D64373192}"/>
              </a:ext>
            </a:extLst>
          </p:cNvPr>
          <p:cNvSpPr txBox="1"/>
          <p:nvPr/>
        </p:nvSpPr>
        <p:spPr>
          <a:xfrm>
            <a:off x="36204" y="338848"/>
            <a:ext cx="12207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Meedori Sans" pitchFamily="2" charset="0"/>
              </a:rPr>
              <a:t>Programme d’activités </a:t>
            </a:r>
            <a:r>
              <a:rPr lang="fr-FR" sz="4000" b="1" dirty="0" smtClean="0">
                <a:latin typeface="Meedori Sans" pitchFamily="2" charset="0"/>
              </a:rPr>
              <a:t>: Mai / Juin 2024</a:t>
            </a:r>
            <a:endParaRPr lang="fr-FR" sz="4000" b="1" dirty="0">
              <a:latin typeface="Meedori Sans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2AE5B47-06EB-2257-6BC2-74993CA0DF4A}"/>
              </a:ext>
            </a:extLst>
          </p:cNvPr>
          <p:cNvSpPr txBox="1"/>
          <p:nvPr/>
        </p:nvSpPr>
        <p:spPr>
          <a:xfrm>
            <a:off x="6775152" y="2911760"/>
            <a:ext cx="5633970" cy="2777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/>
              <a:t>Ouverture : </a:t>
            </a:r>
          </a:p>
          <a:p>
            <a:r>
              <a:rPr lang="fr-FR" sz="1600" b="1" dirty="0" err="1"/>
              <a:t>Journée</a:t>
            </a:r>
            <a:r>
              <a:rPr lang="fr-FR" sz="1600" b="1" dirty="0"/>
              <a:t> :</a:t>
            </a:r>
            <a:r>
              <a:rPr lang="fr-FR" sz="1600" dirty="0"/>
              <a:t> de 7h30 à 19h</a:t>
            </a:r>
            <a:br>
              <a:rPr lang="fr-FR" sz="1600" dirty="0"/>
            </a:br>
            <a:r>
              <a:rPr lang="fr-FR" sz="1600" dirty="0"/>
              <a:t>(</a:t>
            </a:r>
            <a:r>
              <a:rPr lang="fr-FR" sz="1600" dirty="0" err="1"/>
              <a:t>Arrivée</a:t>
            </a:r>
            <a:r>
              <a:rPr lang="fr-FR" sz="1600" dirty="0"/>
              <a:t> entre 7h30 et 9h / Départ de 16h30 h à 19 h) </a:t>
            </a:r>
          </a:p>
          <a:p>
            <a:r>
              <a:rPr lang="fr-FR" sz="1600" b="1" dirty="0"/>
              <a:t>Demi-journée :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/>
              <a:t>Le matin: de 7h30 à 13h30 </a:t>
            </a:r>
          </a:p>
          <a:p>
            <a:r>
              <a:rPr lang="fr-FR" sz="1600" dirty="0"/>
              <a:t>(Accueil entre 7h30 et 9h, départ de 13h à 13h30) </a:t>
            </a:r>
          </a:p>
          <a:p>
            <a:r>
              <a:rPr lang="fr-FR" sz="1600" dirty="0"/>
              <a:t>L’</a:t>
            </a:r>
            <a:r>
              <a:rPr lang="fr-FR" sz="1600" dirty="0" err="1"/>
              <a:t>après-midi</a:t>
            </a:r>
            <a:r>
              <a:rPr lang="fr-FR" sz="1600" dirty="0"/>
              <a:t>: de 13h00 à 13h30</a:t>
            </a:r>
            <a:br>
              <a:rPr lang="fr-FR" sz="1600" dirty="0"/>
            </a:br>
            <a:r>
              <a:rPr lang="fr-FR" sz="1600" dirty="0"/>
              <a:t>(Accueil entre 13h00 et 13h30, départ de 16h30 à 19h) </a:t>
            </a:r>
          </a:p>
          <a:p>
            <a:r>
              <a:rPr lang="fr-FR" sz="1600" i="1" dirty="0"/>
              <a:t>Les programmes des accueils de loisirs sont disponibles toute l’</a:t>
            </a:r>
            <a:r>
              <a:rPr lang="fr-FR" sz="1600" i="1" dirty="0" err="1"/>
              <a:t>année</a:t>
            </a:r>
            <a:r>
              <a:rPr lang="fr-FR" sz="1600" i="1" dirty="0"/>
              <a:t> sur le site de la ville. </a:t>
            </a:r>
            <a:endParaRPr lang="fr-FR" sz="1600" dirty="0"/>
          </a:p>
          <a:p>
            <a:endParaRPr lang="fr-FR" sz="105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E79554C-AFDF-8C19-B808-39A846830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3680" y="5340217"/>
            <a:ext cx="1707931" cy="151778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2545" y="4313382"/>
            <a:ext cx="1665957" cy="237302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889" y="155405"/>
            <a:ext cx="773262" cy="105460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81074" y="1046734"/>
            <a:ext cx="1742532" cy="264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46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1999" cy="6958866"/>
          </a:xfrm>
          <a:prstGeom prst="rect">
            <a:avLst/>
          </a:prstGeom>
        </p:spPr>
      </p:pic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E1520542-AE8D-BBBE-8584-0763F6BDEE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580851"/>
              </p:ext>
            </p:extLst>
          </p:nvPr>
        </p:nvGraphicFramePr>
        <p:xfrm>
          <a:off x="1767250" y="1132355"/>
          <a:ext cx="8515440" cy="240344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28860">
                  <a:extLst>
                    <a:ext uri="{9D8B030D-6E8A-4147-A177-3AD203B41FA5}">
                      <a16:colId xmlns:a16="http://schemas.microsoft.com/office/drawing/2014/main" val="4100751279"/>
                    </a:ext>
                  </a:extLst>
                </a:gridCol>
                <a:gridCol w="2128860">
                  <a:extLst>
                    <a:ext uri="{9D8B030D-6E8A-4147-A177-3AD203B41FA5}">
                      <a16:colId xmlns:a16="http://schemas.microsoft.com/office/drawing/2014/main" val="1462549137"/>
                    </a:ext>
                  </a:extLst>
                </a:gridCol>
                <a:gridCol w="2128860">
                  <a:extLst>
                    <a:ext uri="{9D8B030D-6E8A-4147-A177-3AD203B41FA5}">
                      <a16:colId xmlns:a16="http://schemas.microsoft.com/office/drawing/2014/main" val="1353463398"/>
                    </a:ext>
                  </a:extLst>
                </a:gridCol>
                <a:gridCol w="2128860">
                  <a:extLst>
                    <a:ext uri="{9D8B030D-6E8A-4147-A177-3AD203B41FA5}">
                      <a16:colId xmlns:a16="http://schemas.microsoft.com/office/drawing/2014/main" val="2058795581"/>
                    </a:ext>
                  </a:extLst>
                </a:gridCol>
              </a:tblGrid>
              <a:tr h="4832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400" dirty="0" smtClean="0"/>
                        <a:t>Mercredi 24 avril 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400" dirty="0" smtClean="0"/>
                        <a:t>Mercredi 15 mai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400" dirty="0" smtClean="0"/>
                        <a:t>Mercredi 22 mai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400" dirty="0" smtClean="0"/>
                        <a:t>Mercredi 29 mai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843047"/>
                  </a:ext>
                </a:extLst>
              </a:tr>
              <a:tr h="1787199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r-FR" sz="120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200" dirty="0" smtClean="0"/>
                        <a:t>Marque Page Héros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r-FR" sz="120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200" dirty="0" smtClean="0"/>
                        <a:t>Chi </a:t>
                      </a:r>
                      <a:r>
                        <a:rPr lang="fr-FR" sz="1200" dirty="0" err="1" smtClean="0"/>
                        <a:t>fu</a:t>
                      </a:r>
                      <a:r>
                        <a:rPr lang="fr-FR" sz="1200" dirty="0" smtClean="0"/>
                        <a:t> mi sportif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r-FR" sz="120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200" dirty="0" smtClean="0"/>
                        <a:t>Pâte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baseline="0" dirty="0" err="1" smtClean="0"/>
                        <a:t>fimo</a:t>
                      </a:r>
                      <a:r>
                        <a:rPr lang="fr-FR" sz="1200" baseline="0" dirty="0" smtClean="0"/>
                        <a:t>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r-FR" sz="1200" baseline="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200" dirty="0" smtClean="0"/>
                        <a:t>Loup Garou 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12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200" baseline="0" dirty="0" smtClean="0"/>
                        <a:t>Mobile de Super héros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12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200" baseline="0" dirty="0" smtClean="0"/>
                        <a:t>Plastique fou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12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200" baseline="0" dirty="0" smtClean="0"/>
                        <a:t>Atelier Pâtisserie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12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200" baseline="0" dirty="0" smtClean="0"/>
                        <a:t>Jeu de ballons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12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r-FR" sz="1200" baseline="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200" baseline="0" dirty="0" smtClean="0"/>
                        <a:t>Atelier Danse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r-FR" sz="1200" baseline="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200" baseline="0" dirty="0" smtClean="0"/>
                        <a:t>Cape de super héros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r-FR" sz="1200" baseline="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200" baseline="0" dirty="0" smtClean="0"/>
                        <a:t>Masques de super héros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r-FR" sz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r-FR" sz="1200" b="0" u="none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200" b="0" u="none" dirty="0" smtClean="0"/>
                        <a:t>Animation biodiversité</a:t>
                      </a:r>
                      <a:r>
                        <a:rPr lang="fr-FR" sz="1200" b="0" u="none" baseline="0" dirty="0" smtClean="0"/>
                        <a:t>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200" b="0" u="none" baseline="0" dirty="0" smtClean="0"/>
                        <a:t>à la Plaine de </a:t>
                      </a:r>
                      <a:r>
                        <a:rPr lang="fr-FR" sz="1200" b="0" u="none" baseline="0" dirty="0" err="1" smtClean="0"/>
                        <a:t>Balizy</a:t>
                      </a:r>
                      <a:r>
                        <a:rPr lang="fr-FR" sz="1200" b="0" u="none" baseline="0" dirty="0" smtClean="0"/>
                        <a:t> avec un guide naturaliste et </a:t>
                      </a:r>
                      <a:r>
                        <a:rPr lang="fr-FR" sz="1200" b="0" u="none" baseline="0" dirty="0" err="1" smtClean="0"/>
                        <a:t>ornitologue</a:t>
                      </a:r>
                      <a:endParaRPr lang="fr-FR" sz="1200" b="0" u="none" baseline="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r-FR" sz="1200" b="0" i="1" u="none" baseline="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100" b="0" i="1" u="none" baseline="0" dirty="0" smtClean="0"/>
                        <a:t>Observation avec jumelles, filets à papillon, loupes,…</a:t>
                      </a:r>
                      <a:endParaRPr lang="fr-FR" sz="1100" b="0" i="1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816885"/>
                  </a:ext>
                </a:extLst>
              </a:tr>
            </a:tbl>
          </a:graphicData>
        </a:graphic>
      </p:graphicFrame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965B1B6F-33CA-F3D3-F554-141FEF14A9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622889"/>
              </p:ext>
            </p:extLst>
          </p:nvPr>
        </p:nvGraphicFramePr>
        <p:xfrm>
          <a:off x="1767250" y="3402759"/>
          <a:ext cx="8515436" cy="2331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28859">
                  <a:extLst>
                    <a:ext uri="{9D8B030D-6E8A-4147-A177-3AD203B41FA5}">
                      <a16:colId xmlns:a16="http://schemas.microsoft.com/office/drawing/2014/main" val="863751902"/>
                    </a:ext>
                  </a:extLst>
                </a:gridCol>
                <a:gridCol w="2128859">
                  <a:extLst>
                    <a:ext uri="{9D8B030D-6E8A-4147-A177-3AD203B41FA5}">
                      <a16:colId xmlns:a16="http://schemas.microsoft.com/office/drawing/2014/main" val="2930073560"/>
                    </a:ext>
                  </a:extLst>
                </a:gridCol>
                <a:gridCol w="2128859">
                  <a:extLst>
                    <a:ext uri="{9D8B030D-6E8A-4147-A177-3AD203B41FA5}">
                      <a16:colId xmlns:a16="http://schemas.microsoft.com/office/drawing/2014/main" val="2589006442"/>
                    </a:ext>
                  </a:extLst>
                </a:gridCol>
                <a:gridCol w="2128859">
                  <a:extLst>
                    <a:ext uri="{9D8B030D-6E8A-4147-A177-3AD203B41FA5}">
                      <a16:colId xmlns:a16="http://schemas.microsoft.com/office/drawing/2014/main" val="1381610950"/>
                    </a:ext>
                  </a:extLst>
                </a:gridCol>
              </a:tblGrid>
              <a:tr h="3271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400" b="0" i="1" dirty="0"/>
                        <a:t>Repas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1" dirty="0"/>
                        <a:t>Repas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1" dirty="0"/>
                        <a:t>Repas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1" dirty="0"/>
                        <a:t>Repas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70427"/>
                  </a:ext>
                </a:extLst>
              </a:tr>
              <a:tr h="1774975">
                <a:tc>
                  <a:txBody>
                    <a:bodyPr/>
                    <a:lstStyle/>
                    <a:p>
                      <a:pPr algn="ctr"/>
                      <a:endParaRPr lang="fr-FR" sz="1200" dirty="0" smtClean="0"/>
                    </a:p>
                    <a:p>
                      <a:pPr algn="ctr"/>
                      <a:r>
                        <a:rPr lang="fr-FR" sz="1200" dirty="0" smtClean="0"/>
                        <a:t>Chant La </a:t>
                      </a:r>
                      <a:r>
                        <a:rPr lang="fr-FR" sz="1200" dirty="0" err="1" smtClean="0"/>
                        <a:t>Chiroquoise</a:t>
                      </a:r>
                      <a:r>
                        <a:rPr lang="fr-FR" sz="1200" dirty="0" smtClean="0"/>
                        <a:t> </a:t>
                      </a:r>
                    </a:p>
                    <a:p>
                      <a:pPr algn="ctr"/>
                      <a:endParaRPr lang="fr-FR" sz="1200" dirty="0" smtClean="0"/>
                    </a:p>
                    <a:p>
                      <a:pPr algn="ctr"/>
                      <a:r>
                        <a:rPr lang="fr-FR" sz="1200" dirty="0" smtClean="0"/>
                        <a:t>Tir à l’arc</a:t>
                      </a:r>
                    </a:p>
                    <a:p>
                      <a:pPr algn="ctr"/>
                      <a:endParaRPr lang="fr-FR" sz="1200" dirty="0" smtClean="0"/>
                    </a:p>
                    <a:p>
                      <a:pPr algn="ctr"/>
                      <a:r>
                        <a:rPr lang="fr-FR" sz="1200" dirty="0" smtClean="0"/>
                        <a:t>Blind Test des Héros </a:t>
                      </a:r>
                    </a:p>
                    <a:p>
                      <a:pPr algn="ctr"/>
                      <a:endParaRPr lang="fr-FR" sz="1200" dirty="0" smtClean="0"/>
                    </a:p>
                    <a:p>
                      <a:pPr algn="ctr"/>
                      <a:r>
                        <a:rPr lang="fr-FR" sz="1200" dirty="0" smtClean="0"/>
                        <a:t>Pixel art</a:t>
                      </a:r>
                      <a:r>
                        <a:rPr lang="fr-FR" sz="1200" baseline="0" dirty="0" smtClean="0"/>
                        <a:t> </a:t>
                      </a:r>
                      <a:endParaRPr lang="fr-FR" sz="1200" dirty="0" smtClean="0"/>
                    </a:p>
                    <a:p>
                      <a:pPr algn="ctr"/>
                      <a:endParaRPr lang="fr-FR" sz="1200" dirty="0" smtClean="0"/>
                    </a:p>
                    <a:p>
                      <a:pPr algn="ctr"/>
                      <a:endParaRPr lang="fr-F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aseline="0" dirty="0" smtClean="0"/>
                    </a:p>
                    <a:p>
                      <a:pPr algn="ctr"/>
                      <a:r>
                        <a:rPr lang="fr-FR" sz="1200" baseline="0" dirty="0" smtClean="0"/>
                        <a:t>Jeu du micro macro</a:t>
                      </a:r>
                    </a:p>
                    <a:p>
                      <a:pPr algn="ctr"/>
                      <a:endParaRPr lang="fr-FR" sz="1200" baseline="0" dirty="0" smtClean="0"/>
                    </a:p>
                    <a:p>
                      <a:pPr algn="ctr"/>
                      <a:r>
                        <a:rPr lang="fr-FR" sz="1200" baseline="0" dirty="0" smtClean="0"/>
                        <a:t>Pétanque</a:t>
                      </a:r>
                    </a:p>
                    <a:p>
                      <a:pPr algn="ctr"/>
                      <a:endParaRPr lang="fr-FR" sz="1200" baseline="0" dirty="0" smtClean="0"/>
                    </a:p>
                    <a:p>
                      <a:pPr algn="ctr"/>
                      <a:r>
                        <a:rPr lang="fr-FR" sz="1200" baseline="0" dirty="0" smtClean="0"/>
                        <a:t>Parcours énigmatique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 smtClean="0"/>
                    </a:p>
                    <a:p>
                      <a:pPr algn="ctr"/>
                      <a:r>
                        <a:rPr lang="fr-FR" sz="1200" dirty="0" smtClean="0"/>
                        <a:t>Parcours</a:t>
                      </a:r>
                      <a:r>
                        <a:rPr lang="fr-FR" sz="1200" baseline="0" dirty="0" smtClean="0"/>
                        <a:t> de trottinettes </a:t>
                      </a:r>
                    </a:p>
                    <a:p>
                      <a:pPr algn="ctr"/>
                      <a:endParaRPr lang="fr-FR" sz="1200" baseline="0" dirty="0" smtClean="0"/>
                    </a:p>
                    <a:p>
                      <a:pPr algn="ctr"/>
                      <a:r>
                        <a:rPr lang="fr-FR" sz="1200" baseline="0" dirty="0" smtClean="0"/>
                        <a:t>Manchettes de héros </a:t>
                      </a:r>
                    </a:p>
                    <a:p>
                      <a:pPr algn="ctr"/>
                      <a:endParaRPr lang="fr-FR" sz="1200" baseline="0" dirty="0" smtClean="0"/>
                    </a:p>
                    <a:p>
                      <a:pPr algn="ctr"/>
                      <a:r>
                        <a:rPr lang="fr-FR" sz="1200" baseline="0" dirty="0" smtClean="0"/>
                        <a:t>Super quizz  </a:t>
                      </a:r>
                    </a:p>
                    <a:p>
                      <a:pPr algn="ctr"/>
                      <a:endParaRPr lang="fr-FR" sz="1200" baseline="0" dirty="0" smtClean="0"/>
                    </a:p>
                    <a:p>
                      <a:pPr algn="ctr"/>
                      <a:endParaRPr lang="fr-FR" sz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 smtClean="0"/>
                    </a:p>
                    <a:p>
                      <a:pPr algn="ctr"/>
                      <a:r>
                        <a:rPr lang="fr-FR" sz="1400" dirty="0" smtClean="0"/>
                        <a:t>Spectacle</a:t>
                      </a:r>
                      <a:r>
                        <a:rPr lang="fr-FR" sz="1400" baseline="0" dirty="0" smtClean="0"/>
                        <a:t> des </a:t>
                      </a:r>
                    </a:p>
                    <a:p>
                      <a:pPr algn="ctr"/>
                      <a:r>
                        <a:rPr lang="fr-FR" sz="1400" baseline="0" dirty="0" smtClean="0"/>
                        <a:t>super héros</a:t>
                      </a:r>
                      <a:endParaRPr lang="fr-FR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915608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42D06856-9581-44BB-4CE3-BF8A0B62E1FA}"/>
              </a:ext>
            </a:extLst>
          </p:cNvPr>
          <p:cNvSpPr txBox="1"/>
          <p:nvPr/>
        </p:nvSpPr>
        <p:spPr>
          <a:xfrm>
            <a:off x="0" y="299584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latin typeface="Cooper Black" panose="0208090404030B020404" pitchFamily="18" charset="0"/>
                <a:ea typeface="Bouncy PERSONAL USE ONLY" pitchFamily="50" charset="0"/>
              </a:rPr>
              <a:t>Programme d’</a:t>
            </a:r>
            <a:r>
              <a:rPr lang="fr-FR" sz="3600" b="1" dirty="0" err="1">
                <a:latin typeface="Cooper Black" panose="0208090404030B020404" pitchFamily="18" charset="0"/>
                <a:ea typeface="Bouncy PERSONAL USE ONLY" pitchFamily="50" charset="0"/>
              </a:rPr>
              <a:t>activités</a:t>
            </a:r>
            <a:r>
              <a:rPr lang="fr-FR" sz="3600" b="1" dirty="0">
                <a:latin typeface="Cooper Black" panose="0208090404030B020404" pitchFamily="18" charset="0"/>
                <a:ea typeface="Bouncy PERSONAL USE ONLY" pitchFamily="50" charset="0"/>
              </a:rPr>
              <a:t> </a:t>
            </a:r>
            <a:r>
              <a:rPr lang="fr-FR" sz="3600" b="1" dirty="0" smtClean="0">
                <a:latin typeface="Cooper Black" panose="0208090404030B020404" pitchFamily="18" charset="0"/>
                <a:ea typeface="Bouncy PERSONAL USE ONLY" pitchFamily="50" charset="0"/>
              </a:rPr>
              <a:t>: Mai « les super héros »</a:t>
            </a:r>
            <a:endParaRPr lang="fr-FR" sz="3600" b="1" dirty="0">
              <a:latin typeface="Cooper Black" panose="0208090404030B020404" pitchFamily="18" charset="0"/>
              <a:ea typeface="Bouncy PERSONAL USE ONLY" pitchFamily="50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95778F4-B97F-6BC8-C903-8BDD2CF35134}"/>
              </a:ext>
            </a:extLst>
          </p:cNvPr>
          <p:cNvSpPr txBox="1"/>
          <p:nvPr/>
        </p:nvSpPr>
        <p:spPr>
          <a:xfrm>
            <a:off x="3234071" y="5953311"/>
            <a:ext cx="488338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cs typeface="Mongolian Baiti" panose="03000500000000000000" pitchFamily="66" charset="0"/>
              </a:rPr>
              <a:t>Une tenue appropriée aux sorties est </a:t>
            </a:r>
            <a:r>
              <a:rPr lang="fr-FR" sz="1200" dirty="0" smtClean="0">
                <a:cs typeface="Mongolian Baiti" panose="03000500000000000000" pitchFamily="66" charset="0"/>
              </a:rPr>
              <a:t>nécessaire</a:t>
            </a:r>
            <a:endParaRPr lang="fr-FR" sz="1200" dirty="0">
              <a:cs typeface="Mongolian Baiti" panose="0300050000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cs typeface="Mongolian Baiti" panose="03000500000000000000" pitchFamily="66" charset="0"/>
              </a:rPr>
              <a:t>Venir à l’accueil avec un sac à dos contenant une gourde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cs typeface="Mongolian Baiti" panose="03000500000000000000" pitchFamily="66" charset="0"/>
              </a:rPr>
              <a:t>Effectif limité pour les </a:t>
            </a:r>
            <a:r>
              <a:rPr lang="fr-FR" sz="1200" dirty="0" smtClean="0">
                <a:cs typeface="Mongolian Baiti" panose="03000500000000000000" pitchFamily="66" charset="0"/>
              </a:rPr>
              <a:t>sorties</a:t>
            </a:r>
            <a:endParaRPr lang="fr-FR" sz="1200" dirty="0">
              <a:cs typeface="Mongolian Baiti" panose="03000500000000000000" pitchFamily="66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B9CB400-DA35-B077-2440-7356ADEA1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1001" y="5733648"/>
            <a:ext cx="1221671" cy="1085659"/>
          </a:xfrm>
          <a:prstGeom prst="rect">
            <a:avLst/>
          </a:prstGeom>
        </p:spPr>
      </p:pic>
      <p:sp>
        <p:nvSpPr>
          <p:cNvPr id="2" name="Bulle ronde 1"/>
          <p:cNvSpPr/>
          <p:nvPr/>
        </p:nvSpPr>
        <p:spPr>
          <a:xfrm>
            <a:off x="8341744" y="5653847"/>
            <a:ext cx="1664898" cy="945795"/>
          </a:xfrm>
          <a:prstGeom prst="wedgeEllipseCallout">
            <a:avLst>
              <a:gd name="adj1" fmla="val 22949"/>
              <a:gd name="adj2" fmla="val -77197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8472159" y="5865134"/>
            <a:ext cx="1404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Portes ouvertes de 18h à 19h30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469275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8" y="0"/>
            <a:ext cx="12172672" cy="6858000"/>
          </a:xfrm>
          <a:prstGeom prst="rect">
            <a:avLst/>
          </a:prstGeom>
        </p:spPr>
      </p:pic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E1520542-AE8D-BBBE-8584-0763F6BDEE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104308"/>
              </p:ext>
            </p:extLst>
          </p:nvPr>
        </p:nvGraphicFramePr>
        <p:xfrm>
          <a:off x="1533238" y="1067722"/>
          <a:ext cx="9310165" cy="227040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62033">
                  <a:extLst>
                    <a:ext uri="{9D8B030D-6E8A-4147-A177-3AD203B41FA5}">
                      <a16:colId xmlns:a16="http://schemas.microsoft.com/office/drawing/2014/main" val="4100751279"/>
                    </a:ext>
                  </a:extLst>
                </a:gridCol>
                <a:gridCol w="1862033">
                  <a:extLst>
                    <a:ext uri="{9D8B030D-6E8A-4147-A177-3AD203B41FA5}">
                      <a16:colId xmlns:a16="http://schemas.microsoft.com/office/drawing/2014/main" val="1462549137"/>
                    </a:ext>
                  </a:extLst>
                </a:gridCol>
                <a:gridCol w="1862033">
                  <a:extLst>
                    <a:ext uri="{9D8B030D-6E8A-4147-A177-3AD203B41FA5}">
                      <a16:colId xmlns:a16="http://schemas.microsoft.com/office/drawing/2014/main" val="1353463398"/>
                    </a:ext>
                  </a:extLst>
                </a:gridCol>
                <a:gridCol w="1862033">
                  <a:extLst>
                    <a:ext uri="{9D8B030D-6E8A-4147-A177-3AD203B41FA5}">
                      <a16:colId xmlns:a16="http://schemas.microsoft.com/office/drawing/2014/main" val="2058795581"/>
                    </a:ext>
                  </a:extLst>
                </a:gridCol>
                <a:gridCol w="1862033">
                  <a:extLst>
                    <a:ext uri="{9D8B030D-6E8A-4147-A177-3AD203B41FA5}">
                      <a16:colId xmlns:a16="http://schemas.microsoft.com/office/drawing/2014/main" val="1513506272"/>
                    </a:ext>
                  </a:extLst>
                </a:gridCol>
              </a:tblGrid>
              <a:tr h="4832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400" dirty="0" smtClean="0"/>
                        <a:t>Mercredi 5 juin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400" dirty="0" smtClean="0"/>
                        <a:t>Mercredi 12 juin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400" dirty="0" smtClean="0"/>
                        <a:t>Mercredi 19 juin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400" dirty="0" smtClean="0"/>
                        <a:t>Mercredi</a:t>
                      </a:r>
                      <a:r>
                        <a:rPr lang="fr-FR" sz="1400" baseline="0" dirty="0" smtClean="0"/>
                        <a:t> 26 juin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400" dirty="0" smtClean="0"/>
                        <a:t>Mercredi 3 juillet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843047"/>
                  </a:ext>
                </a:extLst>
              </a:tr>
              <a:tr h="1787199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r-FR" sz="120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200" dirty="0" smtClean="0"/>
                        <a:t>Petits </a:t>
                      </a:r>
                      <a:r>
                        <a:rPr lang="fr-FR" sz="1200" dirty="0" err="1" smtClean="0"/>
                        <a:t>bâteaux</a:t>
                      </a:r>
                      <a:r>
                        <a:rPr lang="fr-FR" sz="1200" dirty="0" smtClean="0"/>
                        <a:t>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r-FR" sz="120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200" dirty="0" smtClean="0"/>
                        <a:t>Création de</a:t>
                      </a:r>
                      <a:r>
                        <a:rPr lang="fr-FR" sz="1200" baseline="0" dirty="0" smtClean="0"/>
                        <a:t> carte au trésor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r-FR" sz="1200" baseline="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200" baseline="0" dirty="0" smtClean="0"/>
                        <a:t>Pâte </a:t>
                      </a:r>
                      <a:r>
                        <a:rPr lang="fr-FR" sz="1200" baseline="0" dirty="0" err="1" smtClean="0"/>
                        <a:t>fimo</a:t>
                      </a:r>
                      <a:r>
                        <a:rPr lang="fr-FR" sz="1200" baseline="0" dirty="0" smtClean="0"/>
                        <a:t>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r-FR" sz="1200" baseline="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200" baseline="0" dirty="0" smtClean="0"/>
                        <a:t>Jeu du </a:t>
                      </a:r>
                      <a:r>
                        <a:rPr lang="fr-FR" sz="1200" baseline="0" dirty="0" err="1" smtClean="0"/>
                        <a:t>Galérapagos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12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200" baseline="0" dirty="0" smtClean="0"/>
                        <a:t>Création de crochet de capitaine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12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200" baseline="0" dirty="0" smtClean="0"/>
                        <a:t>Drapeau de pirate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12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200" baseline="0" dirty="0" smtClean="0"/>
                        <a:t>Origami de pirate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12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200" baseline="0" dirty="0" smtClean="0"/>
                        <a:t>Affiche de pirate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11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600" baseline="0" dirty="0" smtClean="0"/>
                        <a:t>Journée à la foret de </a:t>
                      </a:r>
                      <a:r>
                        <a:rPr lang="fr-FR" sz="1600" baseline="0" dirty="0" err="1" smtClean="0"/>
                        <a:t>Champcueil</a:t>
                      </a:r>
                      <a:endParaRPr lang="fr-FR" sz="16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14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200" i="1" baseline="0" dirty="0" smtClean="0"/>
                        <a:t>Construction de cabanes et aventure dans les rochers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r-FR" sz="1200" b="0" u="none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200" b="0" u="none" dirty="0" smtClean="0"/>
                        <a:t>Création de</a:t>
                      </a:r>
                      <a:r>
                        <a:rPr lang="fr-FR" sz="1200" b="0" u="none" baseline="0" dirty="0" smtClean="0"/>
                        <a:t> perroquet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r-FR" sz="1200" b="0" u="none" baseline="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200" b="0" u="none" dirty="0" smtClean="0"/>
                        <a:t>Création</a:t>
                      </a:r>
                      <a:r>
                        <a:rPr lang="fr-FR" sz="1200" b="0" u="none" baseline="0" dirty="0" smtClean="0"/>
                        <a:t> de morpion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r-FR" sz="1200" b="0" u="none" baseline="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200" b="0" u="none" dirty="0" smtClean="0"/>
                        <a:t>Jeux de société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r-FR" sz="1200" b="0" u="none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200" b="0" u="none" dirty="0" smtClean="0"/>
                        <a:t>Tournoi</a:t>
                      </a:r>
                      <a:r>
                        <a:rPr lang="fr-FR" sz="1200" b="0" u="none" baseline="0" dirty="0" smtClean="0"/>
                        <a:t> de jeux en bois</a:t>
                      </a:r>
                      <a:endParaRPr lang="fr-FR" sz="1200" b="0" u="none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r-FR" sz="1200" b="0" u="non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200" baseline="0" dirty="0" smtClean="0"/>
                        <a:t>Création de sabre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r-FR" sz="1200" baseline="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200" baseline="0" dirty="0" smtClean="0"/>
                        <a:t>Bracelet de Perles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r-FR" sz="12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200" b="0" u="none" dirty="0" smtClean="0"/>
                        <a:t>Jeu Pirate sur le navire</a:t>
                      </a:r>
                      <a:endParaRPr lang="fr-FR" sz="1200" baseline="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r-FR" sz="1200" baseline="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200" baseline="0" dirty="0" smtClean="0"/>
                        <a:t>Perles à repasser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r-FR" sz="1200" baseline="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200" baseline="0" dirty="0" smtClean="0"/>
                        <a:t>Relais pêche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816885"/>
                  </a:ext>
                </a:extLst>
              </a:tr>
            </a:tbl>
          </a:graphicData>
        </a:graphic>
      </p:graphicFrame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965B1B6F-33CA-F3D3-F554-141FEF14A9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408124"/>
              </p:ext>
            </p:extLst>
          </p:nvPr>
        </p:nvGraphicFramePr>
        <p:xfrm>
          <a:off x="1533240" y="3339056"/>
          <a:ext cx="9310165" cy="218645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62033">
                  <a:extLst>
                    <a:ext uri="{9D8B030D-6E8A-4147-A177-3AD203B41FA5}">
                      <a16:colId xmlns:a16="http://schemas.microsoft.com/office/drawing/2014/main" val="863751902"/>
                    </a:ext>
                  </a:extLst>
                </a:gridCol>
                <a:gridCol w="1862033">
                  <a:extLst>
                    <a:ext uri="{9D8B030D-6E8A-4147-A177-3AD203B41FA5}">
                      <a16:colId xmlns:a16="http://schemas.microsoft.com/office/drawing/2014/main" val="2930073560"/>
                    </a:ext>
                  </a:extLst>
                </a:gridCol>
                <a:gridCol w="1862033">
                  <a:extLst>
                    <a:ext uri="{9D8B030D-6E8A-4147-A177-3AD203B41FA5}">
                      <a16:colId xmlns:a16="http://schemas.microsoft.com/office/drawing/2014/main" val="2589006442"/>
                    </a:ext>
                  </a:extLst>
                </a:gridCol>
                <a:gridCol w="1862033">
                  <a:extLst>
                    <a:ext uri="{9D8B030D-6E8A-4147-A177-3AD203B41FA5}">
                      <a16:colId xmlns:a16="http://schemas.microsoft.com/office/drawing/2014/main" val="1381610950"/>
                    </a:ext>
                  </a:extLst>
                </a:gridCol>
                <a:gridCol w="1862033">
                  <a:extLst>
                    <a:ext uri="{9D8B030D-6E8A-4147-A177-3AD203B41FA5}">
                      <a16:colId xmlns:a16="http://schemas.microsoft.com/office/drawing/2014/main" val="3121531954"/>
                    </a:ext>
                  </a:extLst>
                </a:gridCol>
              </a:tblGrid>
              <a:tr h="3271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400" b="0" dirty="0"/>
                        <a:t>Repas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/>
                        <a:t>Repas</a:t>
                      </a:r>
                      <a:endParaRPr lang="fr-F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1" dirty="0" smtClean="0"/>
                        <a:t>Pique Nique</a:t>
                      </a:r>
                      <a:endParaRPr lang="fr-FR" sz="14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/>
                        <a:t>Repas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/>
                        <a:t>Repas</a:t>
                      </a:r>
                      <a:endParaRPr lang="fr-FR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70427"/>
                  </a:ext>
                </a:extLst>
              </a:tr>
              <a:tr h="1774975">
                <a:tc>
                  <a:txBody>
                    <a:bodyPr/>
                    <a:lstStyle/>
                    <a:p>
                      <a:pPr algn="ctr"/>
                      <a:endParaRPr lang="fr-FR" sz="1200" dirty="0" smtClean="0"/>
                    </a:p>
                    <a:p>
                      <a:pPr algn="ctr"/>
                      <a:r>
                        <a:rPr lang="fr-FR" sz="1200" dirty="0" smtClean="0"/>
                        <a:t>Création de boussole </a:t>
                      </a:r>
                    </a:p>
                    <a:p>
                      <a:pPr algn="ctr"/>
                      <a:endParaRPr lang="fr-FR" sz="1200" dirty="0" smtClean="0"/>
                    </a:p>
                    <a:p>
                      <a:pPr algn="ctr"/>
                      <a:r>
                        <a:rPr lang="fr-FR" sz="1200" dirty="0" smtClean="0"/>
                        <a:t>Chasse aux pirates </a:t>
                      </a:r>
                    </a:p>
                    <a:p>
                      <a:pPr algn="ctr"/>
                      <a:endParaRPr lang="fr-FR" sz="1200" dirty="0" smtClean="0"/>
                    </a:p>
                    <a:p>
                      <a:pPr algn="ctr"/>
                      <a:r>
                        <a:rPr lang="fr-FR" sz="1200" dirty="0" smtClean="0"/>
                        <a:t>Fabrication de Cache œil</a:t>
                      </a:r>
                      <a:r>
                        <a:rPr lang="fr-FR" sz="1200" baseline="0" dirty="0" smtClean="0"/>
                        <a:t> </a:t>
                      </a:r>
                      <a:endParaRPr lang="fr-FR" sz="1200" dirty="0" smtClean="0"/>
                    </a:p>
                    <a:p>
                      <a:pPr algn="ctr"/>
                      <a:endParaRPr lang="fr-F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u="sng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fr-FR" sz="1200" u="none" baseline="0" dirty="0" smtClean="0">
                          <a:solidFill>
                            <a:schemeClr val="tx1"/>
                          </a:solidFill>
                        </a:rPr>
                        <a:t>Concours </a:t>
                      </a:r>
                    </a:p>
                    <a:p>
                      <a:pPr algn="ctr"/>
                      <a:r>
                        <a:rPr lang="fr-FR" sz="1200" u="none" baseline="0" dirty="0" smtClean="0">
                          <a:solidFill>
                            <a:schemeClr val="tx1"/>
                          </a:solidFill>
                        </a:rPr>
                        <a:t>de radeau</a:t>
                      </a:r>
                    </a:p>
                    <a:p>
                      <a:pPr algn="ctr"/>
                      <a:endParaRPr lang="fr-FR" sz="1200" u="non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1200" i="1" u="none" baseline="0" dirty="0" smtClean="0">
                          <a:solidFill>
                            <a:schemeClr val="tx1"/>
                          </a:solidFill>
                        </a:rPr>
                        <a:t>(fabrication avec des objets de la nature)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u="sng" baseline="0" dirty="0" smtClean="0">
                          <a:solidFill>
                            <a:srgbClr val="FF0000"/>
                          </a:solidFill>
                        </a:rPr>
                        <a:t>Pas d’accueil ni de départ en demi-journée ce jour</a:t>
                      </a:r>
                    </a:p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 smtClean="0"/>
                    </a:p>
                    <a:p>
                      <a:pPr algn="ctr"/>
                      <a:r>
                        <a:rPr lang="fr-FR" sz="1200" dirty="0" smtClean="0"/>
                        <a:t>Fête Foraine</a:t>
                      </a:r>
                    </a:p>
                    <a:p>
                      <a:pPr algn="ctr"/>
                      <a:r>
                        <a:rPr lang="fr-FR" sz="1200" dirty="0" smtClean="0"/>
                        <a:t>Des Pirates</a:t>
                      </a:r>
                    </a:p>
                    <a:p>
                      <a:pPr algn="ctr"/>
                      <a:endParaRPr lang="fr-FR" sz="1200" dirty="0" smtClean="0"/>
                    </a:p>
                    <a:p>
                      <a:pPr algn="ctr"/>
                      <a:endParaRPr lang="fr-F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 smtClean="0"/>
                    </a:p>
                    <a:p>
                      <a:pPr algn="ctr"/>
                      <a:r>
                        <a:rPr lang="fr-FR" sz="1200" dirty="0" smtClean="0"/>
                        <a:t>Chasse au trésor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915608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42D06856-9581-44BB-4CE3-BF8A0B62E1FA}"/>
              </a:ext>
            </a:extLst>
          </p:cNvPr>
          <p:cNvSpPr txBox="1"/>
          <p:nvPr/>
        </p:nvSpPr>
        <p:spPr>
          <a:xfrm>
            <a:off x="0" y="299584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Cooper Black" panose="0208090404030B020404" pitchFamily="18" charset="0"/>
                <a:ea typeface="Bouncy PERSONAL USE ONLY" pitchFamily="50" charset="0"/>
              </a:rPr>
              <a:t>Programme d’</a:t>
            </a:r>
            <a:r>
              <a:rPr lang="fr-FR" sz="3600" b="1" dirty="0" err="1">
                <a:solidFill>
                  <a:schemeClr val="bg1"/>
                </a:solidFill>
                <a:latin typeface="Cooper Black" panose="0208090404030B020404" pitchFamily="18" charset="0"/>
                <a:ea typeface="Bouncy PERSONAL USE ONLY" pitchFamily="50" charset="0"/>
              </a:rPr>
              <a:t>activités</a:t>
            </a:r>
            <a:r>
              <a:rPr lang="fr-FR" sz="3600" b="1" dirty="0">
                <a:solidFill>
                  <a:schemeClr val="bg1"/>
                </a:solidFill>
                <a:latin typeface="Cooper Black" panose="0208090404030B020404" pitchFamily="18" charset="0"/>
                <a:ea typeface="Bouncy PERSONAL USE ONLY" pitchFamily="50" charset="0"/>
              </a:rPr>
              <a:t> </a:t>
            </a:r>
            <a:r>
              <a:rPr lang="fr-FR" sz="3600" b="1" dirty="0" smtClean="0">
                <a:solidFill>
                  <a:schemeClr val="bg1"/>
                </a:solidFill>
                <a:latin typeface="Cooper Black" panose="0208090404030B020404" pitchFamily="18" charset="0"/>
                <a:ea typeface="Bouncy PERSONAL USE ONLY" pitchFamily="50" charset="0"/>
              </a:rPr>
              <a:t>: Juin « Les pirates »</a:t>
            </a:r>
            <a:endParaRPr lang="fr-FR" sz="3600" b="1" dirty="0">
              <a:solidFill>
                <a:schemeClr val="bg1"/>
              </a:solidFill>
              <a:latin typeface="Cooper Black" panose="0208090404030B020404" pitchFamily="18" charset="0"/>
              <a:ea typeface="Bouncy PERSONAL USE ONLY" pitchFamily="50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95778F4-B97F-6BC8-C903-8BDD2CF35134}"/>
              </a:ext>
            </a:extLst>
          </p:cNvPr>
          <p:cNvSpPr txBox="1"/>
          <p:nvPr/>
        </p:nvSpPr>
        <p:spPr>
          <a:xfrm>
            <a:off x="2897641" y="5733648"/>
            <a:ext cx="4883385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cs typeface="Mongolian Baiti" panose="03000500000000000000" pitchFamily="66" charset="0"/>
              </a:rPr>
              <a:t>Une tenue appropriée aux sorties est </a:t>
            </a:r>
            <a:r>
              <a:rPr lang="fr-FR" sz="1400" dirty="0" smtClean="0">
                <a:cs typeface="Mongolian Baiti" panose="03000500000000000000" pitchFamily="66" charset="0"/>
              </a:rPr>
              <a:t>nécessaire</a:t>
            </a:r>
            <a:endParaRPr lang="fr-FR" sz="1400" dirty="0">
              <a:cs typeface="Mongolian Baiti" panose="0300050000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cs typeface="Mongolian Baiti" panose="03000500000000000000" pitchFamily="66" charset="0"/>
              </a:rPr>
              <a:t>Venir à l’accueil avec un sac à dos contenant une gourde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cs typeface="Mongolian Baiti" panose="03000500000000000000" pitchFamily="66" charset="0"/>
              </a:rPr>
              <a:t>Effectif limité pour les </a:t>
            </a:r>
            <a:r>
              <a:rPr lang="fr-FR" sz="1400" dirty="0" smtClean="0">
                <a:cs typeface="Mongolian Baiti" panose="03000500000000000000" pitchFamily="66" charset="0"/>
              </a:rPr>
              <a:t>sorties</a:t>
            </a:r>
            <a:endParaRPr lang="fr-FR" sz="1400" dirty="0">
              <a:cs typeface="Mongolian Baiti" panose="03000500000000000000" pitchFamily="66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B9CB400-DA35-B077-2440-7356ADEA1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1001" y="5733648"/>
            <a:ext cx="1221671" cy="108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924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1146</TotalTime>
  <Words>402</Words>
  <Application>Microsoft Office PowerPoint</Application>
  <PresentationFormat>Grand écran</PresentationFormat>
  <Paragraphs>155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1" baseType="lpstr">
      <vt:lpstr>Arial</vt:lpstr>
      <vt:lpstr>Bouncy PERSONAL USE ONLY</vt:lpstr>
      <vt:lpstr>Calibri</vt:lpstr>
      <vt:lpstr>Calibri Light</vt:lpstr>
      <vt:lpstr>Cooper Black</vt:lpstr>
      <vt:lpstr>Meedori Sans</vt:lpstr>
      <vt:lpstr>Mongolian Baiti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Lola Monnier</dc:creator>
  <cp:lastModifiedBy>LOURY Kathleen</cp:lastModifiedBy>
  <cp:revision>82</cp:revision>
  <cp:lastPrinted>2023-09-18T12:59:48Z</cp:lastPrinted>
  <dcterms:created xsi:type="dcterms:W3CDTF">2022-07-07T13:28:03Z</dcterms:created>
  <dcterms:modified xsi:type="dcterms:W3CDTF">2024-04-23T13:50:35Z</dcterms:modified>
</cp:coreProperties>
</file>